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x="18288000" cy="10287000"/>
  <p:notesSz cx="6858000" cy="9144000"/>
  <p:embeddedFontLst>
    <p:embeddedFont>
      <p:font typeface="Helvetica World" charset="1" panose="020B0500040000020004"/>
      <p:regular r:id="rId34"/>
    </p:embeddedFont>
    <p:embeddedFont>
      <p:font typeface="Georgia Pro Condensed" charset="1" panose="02040506050405020303"/>
      <p:regular r:id="rId35"/>
    </p:embeddedFont>
    <p:embeddedFont>
      <p:font typeface="Helvetica World Bold" charset="1" panose="020B0800040000020004"/>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jpeg" Type="http://schemas.openxmlformats.org/officeDocument/2006/relationships/image"/><Relationship Id="rId4" Target="../media/image13.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29.jpeg" Type="http://schemas.openxmlformats.org/officeDocument/2006/relationships/image"/><Relationship Id="rId4" Target="../media/image30.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 Id="rId3" Target="../media/image34.jpeg" Type="http://schemas.openxmlformats.org/officeDocument/2006/relationships/image"/><Relationship Id="rId4" Target="../media/image35.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jpeg" Type="http://schemas.openxmlformats.org/officeDocument/2006/relationships/image"/><Relationship Id="rId4" Target="../media/image8.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66A7CA"/>
        </a:solidFill>
      </p:bgPr>
    </p:bg>
    <p:spTree>
      <p:nvGrpSpPr>
        <p:cNvPr id="1" name=""/>
        <p:cNvGrpSpPr/>
        <p:nvPr/>
      </p:nvGrpSpPr>
      <p:grpSpPr>
        <a:xfrm>
          <a:off x="0" y="0"/>
          <a:ext cx="0" cy="0"/>
          <a:chOff x="0" y="0"/>
          <a:chExt cx="0" cy="0"/>
        </a:xfrm>
      </p:grpSpPr>
      <p:grpSp>
        <p:nvGrpSpPr>
          <p:cNvPr name="Group 2" id="2"/>
          <p:cNvGrpSpPr/>
          <p:nvPr/>
        </p:nvGrpSpPr>
        <p:grpSpPr>
          <a:xfrm rot="0">
            <a:off x="73620" y="0"/>
            <a:ext cx="11201400" cy="10299700"/>
            <a:chOff x="0" y="0"/>
            <a:chExt cx="963348" cy="885799"/>
          </a:xfrm>
        </p:grpSpPr>
        <p:sp>
          <p:nvSpPr>
            <p:cNvPr name="Freeform 3" id="3"/>
            <p:cNvSpPr/>
            <p:nvPr/>
          </p:nvSpPr>
          <p:spPr>
            <a:xfrm flipH="false" flipV="false" rot="0">
              <a:off x="0" y="0"/>
              <a:ext cx="963348" cy="885799"/>
            </a:xfrm>
            <a:custGeom>
              <a:avLst/>
              <a:gdLst/>
              <a:ahLst/>
              <a:cxnLst/>
              <a:rect r="r" b="b" t="t" l="l"/>
              <a:pathLst>
                <a:path h="885799" w="963348">
                  <a:moveTo>
                    <a:pt x="0" y="0"/>
                  </a:moveTo>
                  <a:lnTo>
                    <a:pt x="963348" y="0"/>
                  </a:lnTo>
                  <a:lnTo>
                    <a:pt x="963348" y="885799"/>
                  </a:lnTo>
                  <a:lnTo>
                    <a:pt x="0" y="885799"/>
                  </a:lnTo>
                  <a:close/>
                </a:path>
              </a:pathLst>
            </a:custGeom>
            <a:solidFill>
              <a:srgbClr val="FFFFFF"/>
            </a:solidFill>
            <a:ln w="12700">
              <a:solidFill>
                <a:srgbClr val="000000"/>
              </a:solidFill>
            </a:ln>
          </p:spPr>
        </p:sp>
      </p:grpSp>
      <p:grpSp>
        <p:nvGrpSpPr>
          <p:cNvPr name="Group 4" id="4"/>
          <p:cNvGrpSpPr/>
          <p:nvPr/>
        </p:nvGrpSpPr>
        <p:grpSpPr>
          <a:xfrm rot="0">
            <a:off x="11868150" y="666750"/>
            <a:ext cx="5753100" cy="8953500"/>
            <a:chOff x="0" y="0"/>
            <a:chExt cx="814724" cy="1267949"/>
          </a:xfrm>
        </p:grpSpPr>
        <p:sp>
          <p:nvSpPr>
            <p:cNvPr name="Freeform 5" id="5"/>
            <p:cNvSpPr/>
            <p:nvPr/>
          </p:nvSpPr>
          <p:spPr>
            <a:xfrm flipH="false" flipV="false" rot="0">
              <a:off x="0" y="0"/>
              <a:ext cx="814724" cy="1267949"/>
            </a:xfrm>
            <a:custGeom>
              <a:avLst/>
              <a:gdLst/>
              <a:ahLst/>
              <a:cxnLst/>
              <a:rect r="r" b="b" t="t" l="l"/>
              <a:pathLst>
                <a:path h="1267949" w="814724">
                  <a:moveTo>
                    <a:pt x="26914" y="0"/>
                  </a:moveTo>
                  <a:lnTo>
                    <a:pt x="787810" y="0"/>
                  </a:lnTo>
                  <a:cubicBezTo>
                    <a:pt x="802675" y="0"/>
                    <a:pt x="814724" y="12050"/>
                    <a:pt x="814724" y="26914"/>
                  </a:cubicBezTo>
                  <a:lnTo>
                    <a:pt x="814724" y="1241035"/>
                  </a:lnTo>
                  <a:cubicBezTo>
                    <a:pt x="814724" y="1255899"/>
                    <a:pt x="802675" y="1267949"/>
                    <a:pt x="787810" y="1267949"/>
                  </a:cubicBezTo>
                  <a:lnTo>
                    <a:pt x="26914" y="1267949"/>
                  </a:lnTo>
                  <a:cubicBezTo>
                    <a:pt x="12050" y="1267949"/>
                    <a:pt x="0" y="1255899"/>
                    <a:pt x="0" y="1241035"/>
                  </a:cubicBezTo>
                  <a:lnTo>
                    <a:pt x="0" y="26914"/>
                  </a:lnTo>
                  <a:cubicBezTo>
                    <a:pt x="0" y="12050"/>
                    <a:pt x="12050" y="0"/>
                    <a:pt x="26914" y="0"/>
                  </a:cubicBezTo>
                  <a:close/>
                </a:path>
              </a:pathLst>
            </a:custGeom>
            <a:blipFill>
              <a:blip r:embed="rId2"/>
              <a:stretch>
                <a:fillRect l="0" t="-199" r="0" b="-199"/>
              </a:stretch>
            </a:blipFill>
          </p:spPr>
        </p:sp>
      </p:grpSp>
      <p:sp>
        <p:nvSpPr>
          <p:cNvPr name="TextBox 6" id="6"/>
          <p:cNvSpPr txBox="true"/>
          <p:nvPr/>
        </p:nvSpPr>
        <p:spPr>
          <a:xfrm rot="0">
            <a:off x="675380" y="8064332"/>
            <a:ext cx="6886575" cy="618490"/>
          </a:xfrm>
          <a:prstGeom prst="rect">
            <a:avLst/>
          </a:prstGeom>
        </p:spPr>
        <p:txBody>
          <a:bodyPr anchor="t" rtlCol="false" tIns="0" lIns="0" bIns="0" rIns="0">
            <a:spAutoFit/>
          </a:bodyPr>
          <a:lstStyle/>
          <a:p>
            <a:pPr algn="l" marL="0" indent="0" lvl="0">
              <a:lnSpc>
                <a:spcPts val="4940"/>
              </a:lnSpc>
            </a:pPr>
            <a:r>
              <a:rPr lang="en-US" sz="3800" spc="-57" strike="noStrike" u="none">
                <a:solidFill>
                  <a:srgbClr val="000000"/>
                </a:solidFill>
                <a:latin typeface="Helvetica World"/>
                <a:ea typeface="Helvetica World"/>
                <a:cs typeface="Helvetica World"/>
                <a:sym typeface="Helvetica World"/>
              </a:rPr>
              <a:t>Nhóm sinh viên thực hiện</a:t>
            </a:r>
          </a:p>
        </p:txBody>
      </p:sp>
      <p:sp>
        <p:nvSpPr>
          <p:cNvPr name="TextBox 7" id="7"/>
          <p:cNvSpPr txBox="true"/>
          <p:nvPr/>
        </p:nvSpPr>
        <p:spPr>
          <a:xfrm rot="0">
            <a:off x="675380" y="975068"/>
            <a:ext cx="9754495" cy="5790084"/>
          </a:xfrm>
          <a:prstGeom prst="rect">
            <a:avLst/>
          </a:prstGeom>
        </p:spPr>
        <p:txBody>
          <a:bodyPr anchor="t" rtlCol="false" tIns="0" lIns="0" bIns="0" rIns="0">
            <a:spAutoFit/>
          </a:bodyPr>
          <a:lstStyle/>
          <a:p>
            <a:pPr algn="l" marL="0" indent="0" lvl="0">
              <a:lnSpc>
                <a:spcPts val="14956"/>
              </a:lnSpc>
            </a:pPr>
            <a:r>
              <a:rPr lang="en-US" sz="14956" spc="-523" strike="noStrike" u="none">
                <a:solidFill>
                  <a:srgbClr val="000000"/>
                </a:solidFill>
                <a:latin typeface="Georgia Pro Condensed"/>
                <a:ea typeface="Georgia Pro Condensed"/>
                <a:cs typeface="Georgia Pro Condensed"/>
                <a:sym typeface="Georgia Pro Condensed"/>
              </a:rPr>
              <a:t>Phần mềm sổ liên lạc điện tử</a:t>
            </a:r>
          </a:p>
        </p:txBody>
      </p:sp>
      <p:sp>
        <p:nvSpPr>
          <p:cNvPr name="Freeform 8" id="8"/>
          <p:cNvSpPr/>
          <p:nvPr/>
        </p:nvSpPr>
        <p:spPr>
          <a:xfrm flipH="false" flipV="false" rot="-3117037">
            <a:off x="8947742" y="7656091"/>
            <a:ext cx="2112604" cy="1859092"/>
          </a:xfrm>
          <a:custGeom>
            <a:avLst/>
            <a:gdLst/>
            <a:ahLst/>
            <a:cxnLst/>
            <a:rect r="r" b="b" t="t" l="l"/>
            <a:pathLst>
              <a:path h="1859092" w="2112604">
                <a:moveTo>
                  <a:pt x="0" y="0"/>
                </a:moveTo>
                <a:lnTo>
                  <a:pt x="2112604" y="0"/>
                </a:lnTo>
                <a:lnTo>
                  <a:pt x="2112604" y="1859091"/>
                </a:lnTo>
                <a:lnTo>
                  <a:pt x="0" y="18590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629841" y="8747840"/>
            <a:ext cx="8171158" cy="1697195"/>
          </a:xfrm>
          <a:prstGeom prst="rect">
            <a:avLst/>
          </a:prstGeom>
        </p:spPr>
        <p:txBody>
          <a:bodyPr anchor="t" rtlCol="false" tIns="0" lIns="0" bIns="0" rIns="0">
            <a:spAutoFit/>
          </a:bodyPr>
          <a:lstStyle/>
          <a:p>
            <a:pPr algn="ctr">
              <a:lnSpc>
                <a:spcPts val="3430"/>
              </a:lnSpc>
              <a:spcBef>
                <a:spcPct val="0"/>
              </a:spcBef>
            </a:pPr>
            <a:r>
              <a:rPr lang="en-US" sz="2450">
                <a:solidFill>
                  <a:srgbClr val="000000"/>
                </a:solidFill>
                <a:latin typeface="Helvetica World"/>
                <a:ea typeface="Helvetica World"/>
                <a:cs typeface="Helvetica World"/>
                <a:sym typeface="Helvetica World"/>
              </a:rPr>
              <a:t>1.</a:t>
            </a:r>
            <a:r>
              <a:rPr lang="en-US" sz="2450">
                <a:solidFill>
                  <a:srgbClr val="000000"/>
                </a:solidFill>
                <a:latin typeface="Helvetica World"/>
                <a:ea typeface="Helvetica World"/>
                <a:cs typeface="Helvetica World"/>
                <a:sym typeface="Helvetica World"/>
              </a:rPr>
              <a:t>Nguyễn Trung Hiếu              MSSV: K225480106019</a:t>
            </a:r>
          </a:p>
          <a:p>
            <a:pPr algn="ctr">
              <a:lnSpc>
                <a:spcPts val="3430"/>
              </a:lnSpc>
              <a:spcBef>
                <a:spcPct val="0"/>
              </a:spcBef>
            </a:pPr>
            <a:r>
              <a:rPr lang="en-US" sz="2450">
                <a:solidFill>
                  <a:srgbClr val="000000"/>
                </a:solidFill>
                <a:latin typeface="Helvetica World"/>
                <a:ea typeface="Helvetica World"/>
                <a:cs typeface="Helvetica World"/>
                <a:sym typeface="Helvetica World"/>
              </a:rPr>
              <a:t>2.Phạm Trung Hiếu                MSSV: K225480106084</a:t>
            </a:r>
          </a:p>
          <a:p>
            <a:pPr algn="ctr">
              <a:lnSpc>
                <a:spcPts val="3430"/>
              </a:lnSpc>
              <a:spcBef>
                <a:spcPct val="0"/>
              </a:spcBef>
            </a:pPr>
            <a:r>
              <a:rPr lang="en-US" sz="2450">
                <a:solidFill>
                  <a:srgbClr val="000000"/>
                </a:solidFill>
                <a:latin typeface="Helvetica World"/>
                <a:ea typeface="Helvetica World"/>
                <a:cs typeface="Helvetica World"/>
                <a:sym typeface="Helvetica World"/>
              </a:rPr>
              <a:t>3.Trần Quang Hiệp                 MSSV: K225480106018</a:t>
            </a:r>
          </a:p>
          <a:p>
            <a:pPr algn="ctr">
              <a:lnSpc>
                <a:spcPts val="3430"/>
              </a:lnSpc>
              <a:spcBef>
                <a:spcPct val="0"/>
              </a:spcBef>
            </a:pPr>
          </a:p>
        </p:txBody>
      </p:sp>
      <p:sp>
        <p:nvSpPr>
          <p:cNvPr name="TextBox 10" id="10"/>
          <p:cNvSpPr txBox="true"/>
          <p:nvPr/>
        </p:nvSpPr>
        <p:spPr>
          <a:xfrm rot="0">
            <a:off x="675380" y="6972767"/>
            <a:ext cx="8125619" cy="872490"/>
          </a:xfrm>
          <a:prstGeom prst="rect">
            <a:avLst/>
          </a:prstGeom>
        </p:spPr>
        <p:txBody>
          <a:bodyPr anchor="t" rtlCol="false" tIns="0" lIns="0" bIns="0" rIns="0">
            <a:spAutoFit/>
          </a:bodyPr>
          <a:lstStyle/>
          <a:p>
            <a:pPr algn="ctr">
              <a:lnSpc>
                <a:spcPts val="3359"/>
              </a:lnSpc>
              <a:spcBef>
                <a:spcPct val="0"/>
              </a:spcBef>
            </a:pPr>
            <a:r>
              <a:rPr lang="en-US" b="true" sz="2400">
                <a:solidFill>
                  <a:srgbClr val="000000"/>
                </a:solidFill>
                <a:latin typeface="Helvetica World Bold"/>
                <a:ea typeface="Helvetica World Bold"/>
                <a:cs typeface="Helvetica World Bold"/>
                <a:sym typeface="Helvetica World Bold"/>
              </a:rPr>
              <a:t>G</a:t>
            </a:r>
            <a:r>
              <a:rPr lang="en-US" b="true" sz="2400">
                <a:solidFill>
                  <a:srgbClr val="000000"/>
                </a:solidFill>
                <a:latin typeface="Helvetica World Bold"/>
                <a:ea typeface="Helvetica World Bold"/>
                <a:cs typeface="Helvetica World Bold"/>
                <a:sym typeface="Helvetica World Bold"/>
              </a:rPr>
              <a:t>iáo viên hướng dẫn                 : ThS. Nguyễn Thị Hương</a:t>
            </a:r>
          </a:p>
          <a:p>
            <a:pPr algn="ctr">
              <a:lnSpc>
                <a:spcPts val="3359"/>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9ADAF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FFFFF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4265214" y="1028700"/>
            <a:ext cx="10292733" cy="8229600"/>
          </a:xfrm>
          <a:custGeom>
            <a:avLst/>
            <a:gdLst/>
            <a:ahLst/>
            <a:cxnLst/>
            <a:rect r="r" b="b" t="t" l="l"/>
            <a:pathLst>
              <a:path h="8229600" w="10292733">
                <a:moveTo>
                  <a:pt x="0" y="0"/>
                </a:moveTo>
                <a:lnTo>
                  <a:pt x="10292734" y="0"/>
                </a:lnTo>
                <a:lnTo>
                  <a:pt x="10292734" y="8229600"/>
                </a:lnTo>
                <a:lnTo>
                  <a:pt x="0" y="8229600"/>
                </a:lnTo>
                <a:lnTo>
                  <a:pt x="0" y="0"/>
                </a:lnTo>
                <a:close/>
              </a:path>
            </a:pathLst>
          </a:custGeom>
          <a:blipFill>
            <a:blip r:embed="rId2"/>
            <a:stretch>
              <a:fillRect l="0" t="-2372" r="0" b="-2372"/>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82C2E6"/>
        </a:solidFill>
      </p:bgPr>
    </p:bg>
    <p:spTree>
      <p:nvGrpSpPr>
        <p:cNvPr id="1" name=""/>
        <p:cNvGrpSpPr/>
        <p:nvPr/>
      </p:nvGrpSpPr>
      <p:grpSpPr>
        <a:xfrm>
          <a:off x="0" y="0"/>
          <a:ext cx="0" cy="0"/>
          <a:chOff x="0" y="0"/>
          <a:chExt cx="0" cy="0"/>
        </a:xfrm>
      </p:grpSpPr>
      <p:grpSp>
        <p:nvGrpSpPr>
          <p:cNvPr name="Group 2" id="2"/>
          <p:cNvGrpSpPr/>
          <p:nvPr/>
        </p:nvGrpSpPr>
        <p:grpSpPr>
          <a:xfrm rot="0">
            <a:off x="666750" y="2908300"/>
            <a:ext cx="5448300" cy="6711950"/>
            <a:chOff x="0" y="0"/>
            <a:chExt cx="1434943" cy="1767756"/>
          </a:xfrm>
        </p:grpSpPr>
        <p:sp>
          <p:nvSpPr>
            <p:cNvPr name="Freeform 3" id="3"/>
            <p:cNvSpPr/>
            <p:nvPr/>
          </p:nvSpPr>
          <p:spPr>
            <a:xfrm flipH="false" flipV="false" rot="0">
              <a:off x="0" y="0"/>
              <a:ext cx="1434943" cy="1767756"/>
            </a:xfrm>
            <a:custGeom>
              <a:avLst/>
              <a:gdLst/>
              <a:ahLst/>
              <a:cxnLst/>
              <a:rect r="r" b="b" t="t" l="l"/>
              <a:pathLst>
                <a:path h="1767756" w="1434943">
                  <a:moveTo>
                    <a:pt x="28420" y="0"/>
                  </a:moveTo>
                  <a:lnTo>
                    <a:pt x="1406524" y="0"/>
                  </a:lnTo>
                  <a:cubicBezTo>
                    <a:pt x="1422219" y="0"/>
                    <a:pt x="1434943" y="12724"/>
                    <a:pt x="1434943" y="28420"/>
                  </a:cubicBezTo>
                  <a:lnTo>
                    <a:pt x="1434943" y="1739337"/>
                  </a:lnTo>
                  <a:cubicBezTo>
                    <a:pt x="1434943" y="1755033"/>
                    <a:pt x="1422219" y="1767756"/>
                    <a:pt x="1406524" y="1767756"/>
                  </a:cubicBezTo>
                  <a:lnTo>
                    <a:pt x="28420" y="1767756"/>
                  </a:lnTo>
                  <a:cubicBezTo>
                    <a:pt x="12724" y="1767756"/>
                    <a:pt x="0" y="1755033"/>
                    <a:pt x="0" y="1739337"/>
                  </a:cubicBezTo>
                  <a:lnTo>
                    <a:pt x="0" y="28420"/>
                  </a:lnTo>
                  <a:cubicBezTo>
                    <a:pt x="0" y="12724"/>
                    <a:pt x="12724" y="0"/>
                    <a:pt x="28420" y="0"/>
                  </a:cubicBezTo>
                  <a:close/>
                </a:path>
              </a:pathLst>
            </a:custGeom>
            <a:solidFill>
              <a:srgbClr val="FFFFFF"/>
            </a:solidFill>
          </p:spPr>
        </p:sp>
        <p:sp>
          <p:nvSpPr>
            <p:cNvPr name="TextBox 4" id="4"/>
            <p:cNvSpPr txBox="true"/>
            <p:nvPr/>
          </p:nvSpPr>
          <p:spPr>
            <a:xfrm>
              <a:off x="0" y="-28575"/>
              <a:ext cx="1434943" cy="1796331"/>
            </a:xfrm>
            <a:prstGeom prst="rect">
              <a:avLst/>
            </a:prstGeom>
          </p:spPr>
          <p:txBody>
            <a:bodyPr anchor="ctr" rtlCol="false" tIns="50800" lIns="50800" bIns="50800" rIns="50800"/>
            <a:lstStyle/>
            <a:p>
              <a:pPr algn="ctr">
                <a:lnSpc>
                  <a:spcPts val="1960"/>
                </a:lnSpc>
              </a:pPr>
            </a:p>
          </p:txBody>
        </p:sp>
      </p:grpSp>
      <p:grpSp>
        <p:nvGrpSpPr>
          <p:cNvPr name="Group 5" id="5"/>
          <p:cNvGrpSpPr/>
          <p:nvPr/>
        </p:nvGrpSpPr>
        <p:grpSpPr>
          <a:xfrm rot="0">
            <a:off x="6419850" y="2908300"/>
            <a:ext cx="5448300" cy="6711950"/>
            <a:chOff x="0" y="0"/>
            <a:chExt cx="1434943" cy="1767756"/>
          </a:xfrm>
        </p:grpSpPr>
        <p:sp>
          <p:nvSpPr>
            <p:cNvPr name="Freeform 6" id="6"/>
            <p:cNvSpPr/>
            <p:nvPr/>
          </p:nvSpPr>
          <p:spPr>
            <a:xfrm flipH="false" flipV="false" rot="0">
              <a:off x="0" y="0"/>
              <a:ext cx="1434943" cy="1767756"/>
            </a:xfrm>
            <a:custGeom>
              <a:avLst/>
              <a:gdLst/>
              <a:ahLst/>
              <a:cxnLst/>
              <a:rect r="r" b="b" t="t" l="l"/>
              <a:pathLst>
                <a:path h="1767756" w="1434943">
                  <a:moveTo>
                    <a:pt x="28420" y="0"/>
                  </a:moveTo>
                  <a:lnTo>
                    <a:pt x="1406524" y="0"/>
                  </a:lnTo>
                  <a:cubicBezTo>
                    <a:pt x="1422219" y="0"/>
                    <a:pt x="1434943" y="12724"/>
                    <a:pt x="1434943" y="28420"/>
                  </a:cubicBezTo>
                  <a:lnTo>
                    <a:pt x="1434943" y="1739337"/>
                  </a:lnTo>
                  <a:cubicBezTo>
                    <a:pt x="1434943" y="1755033"/>
                    <a:pt x="1422219" y="1767756"/>
                    <a:pt x="1406524" y="1767756"/>
                  </a:cubicBezTo>
                  <a:lnTo>
                    <a:pt x="28420" y="1767756"/>
                  </a:lnTo>
                  <a:cubicBezTo>
                    <a:pt x="12724" y="1767756"/>
                    <a:pt x="0" y="1755033"/>
                    <a:pt x="0" y="1739337"/>
                  </a:cubicBezTo>
                  <a:lnTo>
                    <a:pt x="0" y="28420"/>
                  </a:lnTo>
                  <a:cubicBezTo>
                    <a:pt x="0" y="12724"/>
                    <a:pt x="12724" y="0"/>
                    <a:pt x="28420" y="0"/>
                  </a:cubicBezTo>
                  <a:close/>
                </a:path>
              </a:pathLst>
            </a:custGeom>
            <a:solidFill>
              <a:srgbClr val="FFFFFF"/>
            </a:solidFill>
          </p:spPr>
        </p:sp>
        <p:sp>
          <p:nvSpPr>
            <p:cNvPr name="TextBox 7" id="7"/>
            <p:cNvSpPr txBox="true"/>
            <p:nvPr/>
          </p:nvSpPr>
          <p:spPr>
            <a:xfrm>
              <a:off x="0" y="-28575"/>
              <a:ext cx="1434943" cy="1796331"/>
            </a:xfrm>
            <a:prstGeom prst="rect">
              <a:avLst/>
            </a:prstGeom>
          </p:spPr>
          <p:txBody>
            <a:bodyPr anchor="ctr" rtlCol="false" tIns="50800" lIns="50800" bIns="50800" rIns="50800"/>
            <a:lstStyle/>
            <a:p>
              <a:pPr algn="ctr">
                <a:lnSpc>
                  <a:spcPts val="1960"/>
                </a:lnSpc>
              </a:pPr>
            </a:p>
          </p:txBody>
        </p:sp>
      </p:grpSp>
      <p:grpSp>
        <p:nvGrpSpPr>
          <p:cNvPr name="Group 8" id="8"/>
          <p:cNvGrpSpPr/>
          <p:nvPr/>
        </p:nvGrpSpPr>
        <p:grpSpPr>
          <a:xfrm rot="0">
            <a:off x="12172950" y="2908300"/>
            <a:ext cx="5448300" cy="6711950"/>
            <a:chOff x="0" y="0"/>
            <a:chExt cx="1434943" cy="1767756"/>
          </a:xfrm>
        </p:grpSpPr>
        <p:sp>
          <p:nvSpPr>
            <p:cNvPr name="Freeform 9" id="9"/>
            <p:cNvSpPr/>
            <p:nvPr/>
          </p:nvSpPr>
          <p:spPr>
            <a:xfrm flipH="false" flipV="false" rot="0">
              <a:off x="0" y="0"/>
              <a:ext cx="1434943" cy="1767756"/>
            </a:xfrm>
            <a:custGeom>
              <a:avLst/>
              <a:gdLst/>
              <a:ahLst/>
              <a:cxnLst/>
              <a:rect r="r" b="b" t="t" l="l"/>
              <a:pathLst>
                <a:path h="1767756" w="1434943">
                  <a:moveTo>
                    <a:pt x="28420" y="0"/>
                  </a:moveTo>
                  <a:lnTo>
                    <a:pt x="1406524" y="0"/>
                  </a:lnTo>
                  <a:cubicBezTo>
                    <a:pt x="1422219" y="0"/>
                    <a:pt x="1434943" y="12724"/>
                    <a:pt x="1434943" y="28420"/>
                  </a:cubicBezTo>
                  <a:lnTo>
                    <a:pt x="1434943" y="1739337"/>
                  </a:lnTo>
                  <a:cubicBezTo>
                    <a:pt x="1434943" y="1755033"/>
                    <a:pt x="1422219" y="1767756"/>
                    <a:pt x="1406524" y="1767756"/>
                  </a:cubicBezTo>
                  <a:lnTo>
                    <a:pt x="28420" y="1767756"/>
                  </a:lnTo>
                  <a:cubicBezTo>
                    <a:pt x="12724" y="1767756"/>
                    <a:pt x="0" y="1755033"/>
                    <a:pt x="0" y="1739337"/>
                  </a:cubicBezTo>
                  <a:lnTo>
                    <a:pt x="0" y="28420"/>
                  </a:lnTo>
                  <a:cubicBezTo>
                    <a:pt x="0" y="12724"/>
                    <a:pt x="12724" y="0"/>
                    <a:pt x="28420" y="0"/>
                  </a:cubicBezTo>
                  <a:close/>
                </a:path>
              </a:pathLst>
            </a:custGeom>
            <a:solidFill>
              <a:srgbClr val="FFFFFF"/>
            </a:solidFill>
          </p:spPr>
        </p:sp>
        <p:sp>
          <p:nvSpPr>
            <p:cNvPr name="TextBox 10" id="10"/>
            <p:cNvSpPr txBox="true"/>
            <p:nvPr/>
          </p:nvSpPr>
          <p:spPr>
            <a:xfrm>
              <a:off x="0" y="-28575"/>
              <a:ext cx="1434943" cy="1796331"/>
            </a:xfrm>
            <a:prstGeom prst="rect">
              <a:avLst/>
            </a:prstGeom>
          </p:spPr>
          <p:txBody>
            <a:bodyPr anchor="ctr" rtlCol="false" tIns="50800" lIns="50800" bIns="50800" rIns="50800"/>
            <a:lstStyle/>
            <a:p>
              <a:pPr algn="ctr">
                <a:lnSpc>
                  <a:spcPts val="1960"/>
                </a:lnSpc>
              </a:pPr>
            </a:p>
          </p:txBody>
        </p:sp>
      </p:grpSp>
      <p:grpSp>
        <p:nvGrpSpPr>
          <p:cNvPr name="Group 11" id="11"/>
          <p:cNvGrpSpPr/>
          <p:nvPr/>
        </p:nvGrpSpPr>
        <p:grpSpPr>
          <a:xfrm rot="0">
            <a:off x="1066053" y="4248150"/>
            <a:ext cx="4649694" cy="3581400"/>
            <a:chOff x="0" y="0"/>
            <a:chExt cx="1259398" cy="970044"/>
          </a:xfrm>
        </p:grpSpPr>
        <p:sp>
          <p:nvSpPr>
            <p:cNvPr name="Freeform 12" id="12"/>
            <p:cNvSpPr/>
            <p:nvPr/>
          </p:nvSpPr>
          <p:spPr>
            <a:xfrm flipH="false" flipV="false" rot="0">
              <a:off x="0" y="0"/>
              <a:ext cx="1259398" cy="970044"/>
            </a:xfrm>
            <a:custGeom>
              <a:avLst/>
              <a:gdLst/>
              <a:ahLst/>
              <a:cxnLst/>
              <a:rect r="r" b="b" t="t" l="l"/>
              <a:pathLst>
                <a:path h="970044" w="1259398">
                  <a:moveTo>
                    <a:pt x="33301" y="0"/>
                  </a:moveTo>
                  <a:lnTo>
                    <a:pt x="1226097" y="0"/>
                  </a:lnTo>
                  <a:cubicBezTo>
                    <a:pt x="1244489" y="0"/>
                    <a:pt x="1259398" y="14909"/>
                    <a:pt x="1259398" y="33301"/>
                  </a:cubicBezTo>
                  <a:lnTo>
                    <a:pt x="1259398" y="936743"/>
                  </a:lnTo>
                  <a:cubicBezTo>
                    <a:pt x="1259398" y="955135"/>
                    <a:pt x="1244489" y="970044"/>
                    <a:pt x="1226097" y="970044"/>
                  </a:cubicBezTo>
                  <a:lnTo>
                    <a:pt x="33301" y="970044"/>
                  </a:lnTo>
                  <a:cubicBezTo>
                    <a:pt x="24469" y="970044"/>
                    <a:pt x="15999" y="966535"/>
                    <a:pt x="9754" y="960290"/>
                  </a:cubicBezTo>
                  <a:cubicBezTo>
                    <a:pt x="3508" y="954045"/>
                    <a:pt x="0" y="945575"/>
                    <a:pt x="0" y="936743"/>
                  </a:cubicBezTo>
                  <a:lnTo>
                    <a:pt x="0" y="33301"/>
                  </a:lnTo>
                  <a:cubicBezTo>
                    <a:pt x="0" y="24469"/>
                    <a:pt x="3508" y="15999"/>
                    <a:pt x="9754" y="9754"/>
                  </a:cubicBezTo>
                  <a:cubicBezTo>
                    <a:pt x="15999" y="3508"/>
                    <a:pt x="24469" y="0"/>
                    <a:pt x="33301" y="0"/>
                  </a:cubicBezTo>
                  <a:close/>
                </a:path>
              </a:pathLst>
            </a:custGeom>
            <a:blipFill>
              <a:blip r:embed="rId2"/>
              <a:stretch>
                <a:fillRect l="-342" t="0" r="-342" b="0"/>
              </a:stretch>
            </a:blipFill>
          </p:spPr>
        </p:sp>
      </p:grpSp>
      <p:grpSp>
        <p:nvGrpSpPr>
          <p:cNvPr name="Group 13" id="13"/>
          <p:cNvGrpSpPr/>
          <p:nvPr/>
        </p:nvGrpSpPr>
        <p:grpSpPr>
          <a:xfrm rot="0">
            <a:off x="6819153" y="4248150"/>
            <a:ext cx="4649694" cy="3581400"/>
            <a:chOff x="0" y="0"/>
            <a:chExt cx="1259398" cy="970044"/>
          </a:xfrm>
        </p:grpSpPr>
        <p:sp>
          <p:nvSpPr>
            <p:cNvPr name="Freeform 14" id="14"/>
            <p:cNvSpPr/>
            <p:nvPr/>
          </p:nvSpPr>
          <p:spPr>
            <a:xfrm flipH="false" flipV="false" rot="0">
              <a:off x="0" y="0"/>
              <a:ext cx="1259398" cy="970044"/>
            </a:xfrm>
            <a:custGeom>
              <a:avLst/>
              <a:gdLst/>
              <a:ahLst/>
              <a:cxnLst/>
              <a:rect r="r" b="b" t="t" l="l"/>
              <a:pathLst>
                <a:path h="970044" w="1259398">
                  <a:moveTo>
                    <a:pt x="33301" y="0"/>
                  </a:moveTo>
                  <a:lnTo>
                    <a:pt x="1226097" y="0"/>
                  </a:lnTo>
                  <a:cubicBezTo>
                    <a:pt x="1244489" y="0"/>
                    <a:pt x="1259398" y="14909"/>
                    <a:pt x="1259398" y="33301"/>
                  </a:cubicBezTo>
                  <a:lnTo>
                    <a:pt x="1259398" y="936743"/>
                  </a:lnTo>
                  <a:cubicBezTo>
                    <a:pt x="1259398" y="955135"/>
                    <a:pt x="1244489" y="970044"/>
                    <a:pt x="1226097" y="970044"/>
                  </a:cubicBezTo>
                  <a:lnTo>
                    <a:pt x="33301" y="970044"/>
                  </a:lnTo>
                  <a:cubicBezTo>
                    <a:pt x="24469" y="970044"/>
                    <a:pt x="15999" y="966535"/>
                    <a:pt x="9754" y="960290"/>
                  </a:cubicBezTo>
                  <a:cubicBezTo>
                    <a:pt x="3508" y="954045"/>
                    <a:pt x="0" y="945575"/>
                    <a:pt x="0" y="936743"/>
                  </a:cubicBezTo>
                  <a:lnTo>
                    <a:pt x="0" y="33301"/>
                  </a:lnTo>
                  <a:cubicBezTo>
                    <a:pt x="0" y="24469"/>
                    <a:pt x="3508" y="15999"/>
                    <a:pt x="9754" y="9754"/>
                  </a:cubicBezTo>
                  <a:cubicBezTo>
                    <a:pt x="15999" y="3508"/>
                    <a:pt x="24469" y="0"/>
                    <a:pt x="33301" y="0"/>
                  </a:cubicBezTo>
                  <a:close/>
                </a:path>
              </a:pathLst>
            </a:custGeom>
            <a:blipFill>
              <a:blip r:embed="rId3"/>
              <a:stretch>
                <a:fillRect l="-342" t="0" r="-342" b="0"/>
              </a:stretch>
            </a:blipFill>
          </p:spPr>
        </p:sp>
      </p:grpSp>
      <p:grpSp>
        <p:nvGrpSpPr>
          <p:cNvPr name="Group 15" id="15"/>
          <p:cNvGrpSpPr/>
          <p:nvPr/>
        </p:nvGrpSpPr>
        <p:grpSpPr>
          <a:xfrm rot="0">
            <a:off x="12572253" y="4248150"/>
            <a:ext cx="4649694" cy="3581400"/>
            <a:chOff x="0" y="0"/>
            <a:chExt cx="1259398" cy="970044"/>
          </a:xfrm>
        </p:grpSpPr>
        <p:sp>
          <p:nvSpPr>
            <p:cNvPr name="Freeform 16" id="16"/>
            <p:cNvSpPr/>
            <p:nvPr/>
          </p:nvSpPr>
          <p:spPr>
            <a:xfrm flipH="false" flipV="false" rot="0">
              <a:off x="0" y="0"/>
              <a:ext cx="1259398" cy="970044"/>
            </a:xfrm>
            <a:custGeom>
              <a:avLst/>
              <a:gdLst/>
              <a:ahLst/>
              <a:cxnLst/>
              <a:rect r="r" b="b" t="t" l="l"/>
              <a:pathLst>
                <a:path h="970044" w="1259398">
                  <a:moveTo>
                    <a:pt x="33301" y="0"/>
                  </a:moveTo>
                  <a:lnTo>
                    <a:pt x="1226097" y="0"/>
                  </a:lnTo>
                  <a:cubicBezTo>
                    <a:pt x="1244489" y="0"/>
                    <a:pt x="1259398" y="14909"/>
                    <a:pt x="1259398" y="33301"/>
                  </a:cubicBezTo>
                  <a:lnTo>
                    <a:pt x="1259398" y="936743"/>
                  </a:lnTo>
                  <a:cubicBezTo>
                    <a:pt x="1259398" y="955135"/>
                    <a:pt x="1244489" y="970044"/>
                    <a:pt x="1226097" y="970044"/>
                  </a:cubicBezTo>
                  <a:lnTo>
                    <a:pt x="33301" y="970044"/>
                  </a:lnTo>
                  <a:cubicBezTo>
                    <a:pt x="24469" y="970044"/>
                    <a:pt x="15999" y="966535"/>
                    <a:pt x="9754" y="960290"/>
                  </a:cubicBezTo>
                  <a:cubicBezTo>
                    <a:pt x="3508" y="954045"/>
                    <a:pt x="0" y="945575"/>
                    <a:pt x="0" y="936743"/>
                  </a:cubicBezTo>
                  <a:lnTo>
                    <a:pt x="0" y="33301"/>
                  </a:lnTo>
                  <a:cubicBezTo>
                    <a:pt x="0" y="24469"/>
                    <a:pt x="3508" y="15999"/>
                    <a:pt x="9754" y="9754"/>
                  </a:cubicBezTo>
                  <a:cubicBezTo>
                    <a:pt x="15999" y="3508"/>
                    <a:pt x="24469" y="0"/>
                    <a:pt x="33301" y="0"/>
                  </a:cubicBezTo>
                  <a:close/>
                </a:path>
              </a:pathLst>
            </a:custGeom>
            <a:blipFill>
              <a:blip r:embed="rId4"/>
              <a:stretch>
                <a:fillRect l="-342" t="0" r="-342" b="0"/>
              </a:stretch>
            </a:blipFill>
          </p:spPr>
        </p:sp>
      </p:grpSp>
      <p:sp>
        <p:nvSpPr>
          <p:cNvPr name="TextBox 17" id="17"/>
          <p:cNvSpPr txBox="true"/>
          <p:nvPr/>
        </p:nvSpPr>
        <p:spPr>
          <a:xfrm rot="0">
            <a:off x="1021783" y="8273471"/>
            <a:ext cx="4738234" cy="666115"/>
          </a:xfrm>
          <a:prstGeom prst="rect">
            <a:avLst/>
          </a:prstGeom>
        </p:spPr>
        <p:txBody>
          <a:bodyPr anchor="t" rtlCol="false" tIns="0" lIns="0" bIns="0" rIns="0">
            <a:spAutoFit/>
          </a:bodyPr>
          <a:lstStyle/>
          <a:p>
            <a:pPr algn="ctr" marL="0" indent="0" lvl="0">
              <a:lnSpc>
                <a:spcPts val="2660"/>
              </a:lnSpc>
            </a:pPr>
            <a:r>
              <a:rPr lang="en-US" sz="1900" spc="-28">
                <a:solidFill>
                  <a:srgbClr val="000000"/>
                </a:solidFill>
                <a:latin typeface="Helvetica World"/>
                <a:ea typeface="Helvetica World"/>
                <a:cs typeface="Helvetica World"/>
                <a:sym typeface="Helvetica World"/>
              </a:rPr>
              <a:t>Quản trị viên quản lý hệ thống, người dùng và dữ liệu trong phần mềm sổ liên lạc điện tử.</a:t>
            </a:r>
          </a:p>
        </p:txBody>
      </p:sp>
      <p:sp>
        <p:nvSpPr>
          <p:cNvPr name="TextBox 18" id="18"/>
          <p:cNvSpPr txBox="true"/>
          <p:nvPr/>
        </p:nvSpPr>
        <p:spPr>
          <a:xfrm rot="0">
            <a:off x="1041066" y="3381375"/>
            <a:ext cx="4699667" cy="543561"/>
          </a:xfrm>
          <a:prstGeom prst="rect">
            <a:avLst/>
          </a:prstGeom>
        </p:spPr>
        <p:txBody>
          <a:bodyPr anchor="t" rtlCol="false" tIns="0" lIns="0" bIns="0" rIns="0">
            <a:spAutoFit/>
          </a:bodyPr>
          <a:lstStyle/>
          <a:p>
            <a:pPr algn="ctr" marL="0" indent="0" lvl="0">
              <a:lnSpc>
                <a:spcPts val="4180"/>
              </a:lnSpc>
              <a:spcBef>
                <a:spcPct val="0"/>
              </a:spcBef>
            </a:pPr>
            <a:r>
              <a:rPr lang="en-US" sz="3800" spc="-95" strike="noStrike" u="none">
                <a:solidFill>
                  <a:srgbClr val="000000"/>
                </a:solidFill>
                <a:latin typeface="Georgia Pro Condensed"/>
                <a:ea typeface="Georgia Pro Condensed"/>
                <a:cs typeface="Georgia Pro Condensed"/>
                <a:sym typeface="Georgia Pro Condensed"/>
              </a:rPr>
              <a:t>Quản trị viên</a:t>
            </a:r>
          </a:p>
        </p:txBody>
      </p:sp>
      <p:sp>
        <p:nvSpPr>
          <p:cNvPr name="TextBox 19" id="19"/>
          <p:cNvSpPr txBox="true"/>
          <p:nvPr/>
        </p:nvSpPr>
        <p:spPr>
          <a:xfrm rot="0">
            <a:off x="6773192" y="8273471"/>
            <a:ext cx="4741615" cy="666115"/>
          </a:xfrm>
          <a:prstGeom prst="rect">
            <a:avLst/>
          </a:prstGeom>
        </p:spPr>
        <p:txBody>
          <a:bodyPr anchor="t" rtlCol="false" tIns="0" lIns="0" bIns="0" rIns="0">
            <a:spAutoFit/>
          </a:bodyPr>
          <a:lstStyle/>
          <a:p>
            <a:pPr algn="ctr" marL="0" indent="0" lvl="0">
              <a:lnSpc>
                <a:spcPts val="2660"/>
              </a:lnSpc>
            </a:pPr>
            <a:r>
              <a:rPr lang="en-US" sz="1900" spc="-28">
                <a:solidFill>
                  <a:srgbClr val="000000"/>
                </a:solidFill>
                <a:latin typeface="Helvetica World"/>
                <a:ea typeface="Helvetica World"/>
                <a:cs typeface="Helvetica World"/>
                <a:sym typeface="Helvetica World"/>
              </a:rPr>
              <a:t>Giáo viên nhập điểm số và thông báo, tạo điều kiện tương tác với phụ huynh và học sinh.</a:t>
            </a:r>
          </a:p>
        </p:txBody>
      </p:sp>
      <p:sp>
        <p:nvSpPr>
          <p:cNvPr name="TextBox 20" id="20"/>
          <p:cNvSpPr txBox="true"/>
          <p:nvPr/>
        </p:nvSpPr>
        <p:spPr>
          <a:xfrm rot="0">
            <a:off x="6773192" y="3381375"/>
            <a:ext cx="4741615" cy="543561"/>
          </a:xfrm>
          <a:prstGeom prst="rect">
            <a:avLst/>
          </a:prstGeom>
        </p:spPr>
        <p:txBody>
          <a:bodyPr anchor="t" rtlCol="false" tIns="0" lIns="0" bIns="0" rIns="0">
            <a:spAutoFit/>
          </a:bodyPr>
          <a:lstStyle/>
          <a:p>
            <a:pPr algn="ctr" marL="0" indent="0" lvl="0">
              <a:lnSpc>
                <a:spcPts val="4180"/>
              </a:lnSpc>
              <a:spcBef>
                <a:spcPct val="0"/>
              </a:spcBef>
            </a:pPr>
            <a:r>
              <a:rPr lang="en-US" sz="3800" spc="-95" strike="noStrike" u="none">
                <a:solidFill>
                  <a:srgbClr val="000000"/>
                </a:solidFill>
                <a:latin typeface="Georgia Pro Condensed"/>
                <a:ea typeface="Georgia Pro Condensed"/>
                <a:cs typeface="Georgia Pro Condensed"/>
                <a:sym typeface="Georgia Pro Condensed"/>
              </a:rPr>
              <a:t>Giáo viên</a:t>
            </a:r>
          </a:p>
        </p:txBody>
      </p:sp>
      <p:sp>
        <p:nvSpPr>
          <p:cNvPr name="TextBox 21" id="21"/>
          <p:cNvSpPr txBox="true"/>
          <p:nvPr/>
        </p:nvSpPr>
        <p:spPr>
          <a:xfrm rot="0">
            <a:off x="12551109" y="8272319"/>
            <a:ext cx="4691983" cy="666115"/>
          </a:xfrm>
          <a:prstGeom prst="rect">
            <a:avLst/>
          </a:prstGeom>
        </p:spPr>
        <p:txBody>
          <a:bodyPr anchor="t" rtlCol="false" tIns="0" lIns="0" bIns="0" rIns="0">
            <a:spAutoFit/>
          </a:bodyPr>
          <a:lstStyle/>
          <a:p>
            <a:pPr algn="ctr" marL="0" indent="0" lvl="0">
              <a:lnSpc>
                <a:spcPts val="2660"/>
              </a:lnSpc>
            </a:pPr>
            <a:r>
              <a:rPr lang="en-US" sz="1900" spc="-28">
                <a:solidFill>
                  <a:srgbClr val="000000"/>
                </a:solidFill>
                <a:latin typeface="Helvetica World"/>
                <a:ea typeface="Helvetica World"/>
                <a:cs typeface="Helvetica World"/>
                <a:sym typeface="Helvetica World"/>
              </a:rPr>
              <a:t>Phụ huynh nhận thông báo và phản hồi từ giáo viên, tăng cường kết nối với nhà trường.</a:t>
            </a:r>
          </a:p>
        </p:txBody>
      </p:sp>
      <p:sp>
        <p:nvSpPr>
          <p:cNvPr name="TextBox 22" id="22"/>
          <p:cNvSpPr txBox="true"/>
          <p:nvPr/>
        </p:nvSpPr>
        <p:spPr>
          <a:xfrm rot="0">
            <a:off x="12551109" y="3381375"/>
            <a:ext cx="4691983" cy="543561"/>
          </a:xfrm>
          <a:prstGeom prst="rect">
            <a:avLst/>
          </a:prstGeom>
        </p:spPr>
        <p:txBody>
          <a:bodyPr anchor="t" rtlCol="false" tIns="0" lIns="0" bIns="0" rIns="0">
            <a:spAutoFit/>
          </a:bodyPr>
          <a:lstStyle/>
          <a:p>
            <a:pPr algn="ctr" marL="0" indent="0" lvl="0">
              <a:lnSpc>
                <a:spcPts val="4180"/>
              </a:lnSpc>
            </a:pPr>
            <a:r>
              <a:rPr lang="en-US" sz="3800" spc="-95">
                <a:solidFill>
                  <a:srgbClr val="000000"/>
                </a:solidFill>
                <a:latin typeface="Georgia Pro Condensed"/>
                <a:ea typeface="Georgia Pro Condensed"/>
                <a:cs typeface="Georgia Pro Condensed"/>
                <a:sym typeface="Georgia Pro Condensed"/>
              </a:rPr>
              <a:t>Phụ huynh</a:t>
            </a:r>
          </a:p>
        </p:txBody>
      </p:sp>
      <p:sp>
        <p:nvSpPr>
          <p:cNvPr name="TextBox 23" id="23"/>
          <p:cNvSpPr txBox="true"/>
          <p:nvPr/>
        </p:nvSpPr>
        <p:spPr>
          <a:xfrm rot="0">
            <a:off x="666750" y="809625"/>
            <a:ext cx="16954500" cy="1069976"/>
          </a:xfrm>
          <a:prstGeom prst="rect">
            <a:avLst/>
          </a:prstGeom>
        </p:spPr>
        <p:txBody>
          <a:bodyPr anchor="t" rtlCol="false" tIns="0" lIns="0" bIns="0" rIns="0">
            <a:spAutoFit/>
          </a:bodyPr>
          <a:lstStyle/>
          <a:p>
            <a:pPr algn="ctr" marL="0" indent="0" lvl="0">
              <a:lnSpc>
                <a:spcPts val="8000"/>
              </a:lnSpc>
            </a:pPr>
            <a:r>
              <a:rPr lang="en-US" sz="8000" spc="-200">
                <a:solidFill>
                  <a:srgbClr val="000000"/>
                </a:solidFill>
                <a:latin typeface="Georgia Pro Condensed"/>
                <a:ea typeface="Georgia Pro Condensed"/>
                <a:cs typeface="Georgia Pro Condensed"/>
                <a:sym typeface="Georgia Pro Condensed"/>
              </a:rPr>
              <a:t>Mô hình chức năng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9ADAFF"/>
        </a:solidFill>
      </p:bgPr>
    </p:bg>
    <p:spTree>
      <p:nvGrpSpPr>
        <p:cNvPr id="1" name=""/>
        <p:cNvGrpSpPr/>
        <p:nvPr/>
      </p:nvGrpSpPr>
      <p:grpSpPr>
        <a:xfrm>
          <a:off x="0" y="0"/>
          <a:ext cx="0" cy="0"/>
          <a:chOff x="0" y="0"/>
          <a:chExt cx="0" cy="0"/>
        </a:xfrm>
      </p:grpSpPr>
      <p:sp>
        <p:nvSpPr>
          <p:cNvPr name="TextBox 2" id="2"/>
          <p:cNvSpPr txBox="true"/>
          <p:nvPr/>
        </p:nvSpPr>
        <p:spPr>
          <a:xfrm rot="0">
            <a:off x="17259300" y="9201150"/>
            <a:ext cx="152400" cy="209550"/>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Helvetica World"/>
                <a:ea typeface="Helvetica World"/>
                <a:cs typeface="Helvetica World"/>
                <a:sym typeface="Helvetica World"/>
              </a:rPr>
              <a:t>12</a:t>
            </a:r>
          </a:p>
        </p:txBody>
      </p:sp>
      <p:grpSp>
        <p:nvGrpSpPr>
          <p:cNvPr name="Group 3" id="3"/>
          <p:cNvGrpSpPr/>
          <p:nvPr/>
        </p:nvGrpSpPr>
        <p:grpSpPr>
          <a:xfrm rot="0">
            <a:off x="666750" y="666750"/>
            <a:ext cx="16954500" cy="8953500"/>
            <a:chOff x="0" y="0"/>
            <a:chExt cx="4465383" cy="2358123"/>
          </a:xfrm>
        </p:grpSpPr>
        <p:sp>
          <p:nvSpPr>
            <p:cNvPr name="Freeform 4" id="4"/>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FFFFFF"/>
            </a:solidFill>
            <a:ln cap="rnd">
              <a:noFill/>
              <a:prstDash val="solid"/>
              <a:round/>
            </a:ln>
          </p:spPr>
        </p:sp>
        <p:sp>
          <p:nvSpPr>
            <p:cNvPr name="TextBox 5" id="5"/>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grpSp>
        <p:nvGrpSpPr>
          <p:cNvPr name="Group 6" id="6"/>
          <p:cNvGrpSpPr/>
          <p:nvPr/>
        </p:nvGrpSpPr>
        <p:grpSpPr>
          <a:xfrm rot="0">
            <a:off x="1720942" y="1562100"/>
            <a:ext cx="7929810" cy="4895850"/>
            <a:chOff x="0" y="0"/>
            <a:chExt cx="10573080" cy="6527800"/>
          </a:xfrm>
        </p:grpSpPr>
        <p:sp>
          <p:nvSpPr>
            <p:cNvPr name="TextBox 7" id="7"/>
            <p:cNvSpPr txBox="true"/>
            <p:nvPr/>
          </p:nvSpPr>
          <p:spPr>
            <a:xfrm rot="0">
              <a:off x="0" y="-85725"/>
              <a:ext cx="10573080" cy="1702858"/>
            </a:xfrm>
            <a:prstGeom prst="rect">
              <a:avLst/>
            </a:prstGeom>
          </p:spPr>
          <p:txBody>
            <a:bodyPr anchor="t" rtlCol="false" tIns="0" lIns="0" bIns="0" rIns="0">
              <a:spAutoFit/>
            </a:bodyPr>
            <a:lstStyle/>
            <a:p>
              <a:pPr algn="l" marL="0" indent="0" lvl="0">
                <a:lnSpc>
                  <a:spcPts val="10400"/>
                </a:lnSpc>
              </a:pPr>
              <a:r>
                <a:rPr lang="en-US" sz="8000" spc="-240">
                  <a:solidFill>
                    <a:srgbClr val="000000"/>
                  </a:solidFill>
                  <a:latin typeface="Georgia Pro Condensed"/>
                  <a:ea typeface="Georgia Pro Condensed"/>
                  <a:cs typeface="Georgia Pro Condensed"/>
                  <a:sym typeface="Georgia Pro Condensed"/>
                </a:rPr>
                <a:t>Các biểu đồ chính</a:t>
              </a:r>
            </a:p>
          </p:txBody>
        </p:sp>
        <p:sp>
          <p:nvSpPr>
            <p:cNvPr name="TextBox 8" id="8"/>
            <p:cNvSpPr txBox="true"/>
            <p:nvPr/>
          </p:nvSpPr>
          <p:spPr>
            <a:xfrm rot="0">
              <a:off x="0" y="2187687"/>
              <a:ext cx="10573080" cy="568325"/>
            </a:xfrm>
            <a:prstGeom prst="rect">
              <a:avLst/>
            </a:prstGeom>
          </p:spPr>
          <p:txBody>
            <a:bodyPr anchor="t" rtlCol="false" tIns="0" lIns="0" bIns="0" rIns="0">
              <a:spAutoFit/>
            </a:bodyPr>
            <a:lstStyle/>
            <a:p>
              <a:pPr algn="l" marL="0" indent="0" lvl="0">
                <a:lnSpc>
                  <a:spcPts val="3000"/>
                </a:lnSpc>
                <a:spcBef>
                  <a:spcPct val="0"/>
                </a:spcBef>
              </a:pPr>
              <a:r>
                <a:rPr lang="en-US" b="true" sz="2500" spc="-37">
                  <a:solidFill>
                    <a:srgbClr val="000000"/>
                  </a:solidFill>
                  <a:latin typeface="Helvetica World Bold"/>
                  <a:ea typeface="Helvetica World Bold"/>
                  <a:cs typeface="Helvetica World Bold"/>
                  <a:sym typeface="Helvetica World Bold"/>
                </a:rPr>
                <a:t>Thông tin về cấu trúc</a:t>
              </a:r>
            </a:p>
          </p:txBody>
        </p:sp>
        <p:sp>
          <p:nvSpPr>
            <p:cNvPr name="TextBox 9" id="9"/>
            <p:cNvSpPr txBox="true"/>
            <p:nvPr/>
          </p:nvSpPr>
          <p:spPr>
            <a:xfrm rot="0">
              <a:off x="0" y="3059641"/>
              <a:ext cx="8277559" cy="3468159"/>
            </a:xfrm>
            <a:prstGeom prst="rect">
              <a:avLst/>
            </a:prstGeom>
          </p:spPr>
          <p:txBody>
            <a:bodyPr anchor="t" rtlCol="false" tIns="0" lIns="0" bIns="0" rIns="0">
              <a:spAutoFit/>
            </a:bodyPr>
            <a:lstStyle/>
            <a:p>
              <a:pPr algn="l" marL="0" indent="0" lvl="0">
                <a:lnSpc>
                  <a:spcPts val="3499"/>
                </a:lnSpc>
              </a:pPr>
              <a:r>
                <a:rPr lang="en-US" sz="2499" spc="-37">
                  <a:solidFill>
                    <a:srgbClr val="000000"/>
                  </a:solidFill>
                  <a:latin typeface="Helvetica World"/>
                  <a:ea typeface="Helvetica World"/>
                  <a:cs typeface="Helvetica World"/>
                  <a:sym typeface="Helvetica World"/>
                </a:rPr>
                <a:t>Hệ thống cơ sở dữ liệu bao gồm các bảng chính như “Users”, “Students”, “Classes”, “Subjects”, “Scores”, “Notifications”, “Attendance”, “Requests” và “Discipline”, đảm bảo quản lý thông tin một cách hiệu quả và toàn vẹn.</a:t>
              </a:r>
            </a:p>
          </p:txBody>
        </p:sp>
      </p:grpSp>
      <p:sp>
        <p:nvSpPr>
          <p:cNvPr name="Freeform 10" id="10"/>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11" id="11"/>
          <p:cNvSpPr/>
          <p:nvPr/>
        </p:nvSpPr>
        <p:spPr>
          <a:xfrm flipH="false" flipV="false" rot="0">
            <a:off x="9144000" y="666750"/>
            <a:ext cx="7357443" cy="8953500"/>
          </a:xfrm>
          <a:custGeom>
            <a:avLst/>
            <a:gdLst/>
            <a:ahLst/>
            <a:cxnLst/>
            <a:rect r="r" b="b" t="t" l="l"/>
            <a:pathLst>
              <a:path h="8953500" w="7357443">
                <a:moveTo>
                  <a:pt x="0" y="0"/>
                </a:moveTo>
                <a:lnTo>
                  <a:pt x="7357443" y="0"/>
                </a:lnTo>
                <a:lnTo>
                  <a:pt x="7357443" y="8953500"/>
                </a:lnTo>
                <a:lnTo>
                  <a:pt x="0" y="8953500"/>
                </a:lnTo>
                <a:lnTo>
                  <a:pt x="0" y="0"/>
                </a:lnTo>
                <a:close/>
              </a:path>
            </a:pathLst>
          </a:custGeom>
          <a:blipFill>
            <a:blip r:embed="rId4"/>
            <a:stretch>
              <a:fillRect l="0" t="-691" r="-7953" b="-691"/>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9ADAF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FFFFF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10351770" y="666750"/>
            <a:ext cx="6028125" cy="8953500"/>
          </a:xfrm>
          <a:custGeom>
            <a:avLst/>
            <a:gdLst/>
            <a:ahLst/>
            <a:cxnLst/>
            <a:rect r="r" b="b" t="t" l="l"/>
            <a:pathLst>
              <a:path h="8953500" w="6028125">
                <a:moveTo>
                  <a:pt x="0" y="0"/>
                </a:moveTo>
                <a:lnTo>
                  <a:pt x="6028125" y="0"/>
                </a:lnTo>
                <a:lnTo>
                  <a:pt x="6028125" y="8953500"/>
                </a:lnTo>
                <a:lnTo>
                  <a:pt x="0" y="8953500"/>
                </a:lnTo>
                <a:lnTo>
                  <a:pt x="0" y="0"/>
                </a:lnTo>
                <a:close/>
              </a:path>
            </a:pathLst>
          </a:custGeom>
          <a:blipFill>
            <a:blip r:embed="rId2"/>
            <a:stretch>
              <a:fillRect l="-731" t="0" r="-8622" b="0"/>
            </a:stretch>
          </a:blipFill>
        </p:spPr>
      </p:sp>
      <p:sp>
        <p:nvSpPr>
          <p:cNvPr name="Freeform 6" id="6"/>
          <p:cNvSpPr/>
          <p:nvPr/>
        </p:nvSpPr>
        <p:spPr>
          <a:xfrm flipH="false" flipV="false" rot="0">
            <a:off x="1650032" y="666750"/>
            <a:ext cx="7099253" cy="8953500"/>
          </a:xfrm>
          <a:custGeom>
            <a:avLst/>
            <a:gdLst/>
            <a:ahLst/>
            <a:cxnLst/>
            <a:rect r="r" b="b" t="t" l="l"/>
            <a:pathLst>
              <a:path h="8953500" w="7099253">
                <a:moveTo>
                  <a:pt x="0" y="0"/>
                </a:moveTo>
                <a:lnTo>
                  <a:pt x="7099254" y="0"/>
                </a:lnTo>
                <a:lnTo>
                  <a:pt x="7099254" y="8953500"/>
                </a:lnTo>
                <a:lnTo>
                  <a:pt x="0" y="8953500"/>
                </a:lnTo>
                <a:lnTo>
                  <a:pt x="0" y="0"/>
                </a:lnTo>
                <a:close/>
              </a:path>
            </a:pathLst>
          </a:custGeom>
          <a:blipFill>
            <a:blip r:embed="rId3"/>
            <a:stretch>
              <a:fillRect l="-254" t="-152" r="0" b="-152"/>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9ADAF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FFFFF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1028700" y="901195"/>
            <a:ext cx="6959210" cy="6026830"/>
          </a:xfrm>
          <a:custGeom>
            <a:avLst/>
            <a:gdLst/>
            <a:ahLst/>
            <a:cxnLst/>
            <a:rect r="r" b="b" t="t" l="l"/>
            <a:pathLst>
              <a:path h="6026830" w="6959210">
                <a:moveTo>
                  <a:pt x="0" y="0"/>
                </a:moveTo>
                <a:lnTo>
                  <a:pt x="6959210" y="0"/>
                </a:lnTo>
                <a:lnTo>
                  <a:pt x="6959210" y="6026830"/>
                </a:lnTo>
                <a:lnTo>
                  <a:pt x="0" y="6026830"/>
                </a:lnTo>
                <a:lnTo>
                  <a:pt x="0" y="0"/>
                </a:lnTo>
                <a:close/>
              </a:path>
            </a:pathLst>
          </a:custGeom>
          <a:blipFill>
            <a:blip r:embed="rId2"/>
            <a:stretch>
              <a:fillRect l="0" t="0" r="0" b="0"/>
            </a:stretch>
          </a:blipFill>
        </p:spPr>
      </p:sp>
      <p:sp>
        <p:nvSpPr>
          <p:cNvPr name="Freeform 6" id="6"/>
          <p:cNvSpPr/>
          <p:nvPr/>
        </p:nvSpPr>
        <p:spPr>
          <a:xfrm flipH="false" flipV="false" rot="0">
            <a:off x="9289131" y="1028700"/>
            <a:ext cx="6924512" cy="6035037"/>
          </a:xfrm>
          <a:custGeom>
            <a:avLst/>
            <a:gdLst/>
            <a:ahLst/>
            <a:cxnLst/>
            <a:rect r="r" b="b" t="t" l="l"/>
            <a:pathLst>
              <a:path h="6035037" w="6924512">
                <a:moveTo>
                  <a:pt x="0" y="0"/>
                </a:moveTo>
                <a:lnTo>
                  <a:pt x="6924512" y="0"/>
                </a:lnTo>
                <a:lnTo>
                  <a:pt x="6924512" y="6035037"/>
                </a:lnTo>
                <a:lnTo>
                  <a:pt x="0" y="6035037"/>
                </a:lnTo>
                <a:lnTo>
                  <a:pt x="0" y="0"/>
                </a:lnTo>
                <a:close/>
              </a:path>
            </a:pathLst>
          </a:custGeom>
          <a:blipFill>
            <a:blip r:embed="rId3"/>
            <a:stretch>
              <a:fillRect l="0" t="0" r="0" b="0"/>
            </a:stretch>
          </a:blipFill>
        </p:spPr>
      </p:sp>
      <p:sp>
        <p:nvSpPr>
          <p:cNvPr name="TextBox 7" id="7"/>
          <p:cNvSpPr txBox="true"/>
          <p:nvPr/>
        </p:nvSpPr>
        <p:spPr>
          <a:xfrm rot="0">
            <a:off x="1630433" y="7164782"/>
            <a:ext cx="5755743" cy="872490"/>
          </a:xfrm>
          <a:prstGeom prst="rect">
            <a:avLst/>
          </a:prstGeom>
        </p:spPr>
        <p:txBody>
          <a:bodyPr anchor="t" rtlCol="false" tIns="0" lIns="0" bIns="0" rIns="0">
            <a:spAutoFit/>
          </a:bodyPr>
          <a:lstStyle/>
          <a:p>
            <a:pPr algn="ctr">
              <a:lnSpc>
                <a:spcPts val="3359"/>
              </a:lnSpc>
              <a:spcBef>
                <a:spcPct val="0"/>
              </a:spcBef>
            </a:pPr>
            <a:r>
              <a:rPr lang="en-US" b="true" sz="2400">
                <a:solidFill>
                  <a:srgbClr val="000000"/>
                </a:solidFill>
                <a:latin typeface="Helvetica World Bold"/>
                <a:ea typeface="Helvetica World Bold"/>
                <a:cs typeface="Helvetica World Bold"/>
                <a:sym typeface="Helvetica World Bold"/>
              </a:rPr>
              <a:t>Hình</a:t>
            </a:r>
            <a:r>
              <a:rPr lang="en-US" b="true" sz="2400">
                <a:solidFill>
                  <a:srgbClr val="000000"/>
                </a:solidFill>
                <a:latin typeface="Helvetica World Bold"/>
                <a:ea typeface="Helvetica World Bold"/>
                <a:cs typeface="Helvetica World Bold"/>
                <a:sym typeface="Helvetica World Bold"/>
              </a:rPr>
              <a:t> 3.5. Biểu đồ hoạt động đăng nhập</a:t>
            </a:r>
          </a:p>
          <a:p>
            <a:pPr algn="ctr">
              <a:lnSpc>
                <a:spcPts val="3359"/>
              </a:lnSpc>
              <a:spcBef>
                <a:spcPct val="0"/>
              </a:spcBef>
            </a:pPr>
          </a:p>
        </p:txBody>
      </p:sp>
      <p:sp>
        <p:nvSpPr>
          <p:cNvPr name="TextBox 8" id="8"/>
          <p:cNvSpPr txBox="true"/>
          <p:nvPr/>
        </p:nvSpPr>
        <p:spPr>
          <a:xfrm rot="0">
            <a:off x="8892386" y="7164782"/>
            <a:ext cx="8035136" cy="872490"/>
          </a:xfrm>
          <a:prstGeom prst="rect">
            <a:avLst/>
          </a:prstGeom>
        </p:spPr>
        <p:txBody>
          <a:bodyPr anchor="t" rtlCol="false" tIns="0" lIns="0" bIns="0" rIns="0">
            <a:spAutoFit/>
          </a:bodyPr>
          <a:lstStyle/>
          <a:p>
            <a:pPr algn="ctr">
              <a:lnSpc>
                <a:spcPts val="3359"/>
              </a:lnSpc>
              <a:spcBef>
                <a:spcPct val="0"/>
              </a:spcBef>
            </a:pPr>
            <a:r>
              <a:rPr lang="en-US" b="true" sz="2400">
                <a:solidFill>
                  <a:srgbClr val="000000"/>
                </a:solidFill>
                <a:latin typeface="Helvetica World Bold"/>
                <a:ea typeface="Helvetica World Bold"/>
                <a:cs typeface="Helvetica World Bold"/>
                <a:sym typeface="Helvetica World Bold"/>
              </a:rPr>
              <a:t>Hình 3.6. B</a:t>
            </a:r>
            <a:r>
              <a:rPr lang="en-US" b="true" sz="2400">
                <a:solidFill>
                  <a:srgbClr val="000000"/>
                </a:solidFill>
                <a:latin typeface="Helvetica World Bold"/>
                <a:ea typeface="Helvetica World Bold"/>
                <a:cs typeface="Helvetica World Bold"/>
                <a:sym typeface="Helvetica World Bold"/>
              </a:rPr>
              <a:t>iểu đồ hoạt động quản lý hồ sơ</a:t>
            </a:r>
          </a:p>
          <a:p>
            <a:pPr algn="ctr">
              <a:lnSpc>
                <a:spcPts val="3359"/>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9ADAF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FFFFF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1028700" y="1028700"/>
            <a:ext cx="7491352" cy="6055430"/>
          </a:xfrm>
          <a:custGeom>
            <a:avLst/>
            <a:gdLst/>
            <a:ahLst/>
            <a:cxnLst/>
            <a:rect r="r" b="b" t="t" l="l"/>
            <a:pathLst>
              <a:path h="6055430" w="7491352">
                <a:moveTo>
                  <a:pt x="0" y="0"/>
                </a:moveTo>
                <a:lnTo>
                  <a:pt x="7491352" y="0"/>
                </a:lnTo>
                <a:lnTo>
                  <a:pt x="7491352" y="6055430"/>
                </a:lnTo>
                <a:lnTo>
                  <a:pt x="0" y="6055430"/>
                </a:lnTo>
                <a:lnTo>
                  <a:pt x="0" y="0"/>
                </a:lnTo>
                <a:close/>
              </a:path>
            </a:pathLst>
          </a:custGeom>
          <a:blipFill>
            <a:blip r:embed="rId2"/>
            <a:stretch>
              <a:fillRect l="0" t="0" r="0" b="0"/>
            </a:stretch>
          </a:blipFill>
        </p:spPr>
      </p:sp>
      <p:sp>
        <p:nvSpPr>
          <p:cNvPr name="TextBox 6" id="6"/>
          <p:cNvSpPr txBox="true"/>
          <p:nvPr/>
        </p:nvSpPr>
        <p:spPr>
          <a:xfrm rot="0">
            <a:off x="666750" y="7362990"/>
            <a:ext cx="7853302" cy="872490"/>
          </a:xfrm>
          <a:prstGeom prst="rect">
            <a:avLst/>
          </a:prstGeom>
        </p:spPr>
        <p:txBody>
          <a:bodyPr anchor="t" rtlCol="false" tIns="0" lIns="0" bIns="0" rIns="0">
            <a:spAutoFit/>
          </a:bodyPr>
          <a:lstStyle/>
          <a:p>
            <a:pPr algn="ctr">
              <a:lnSpc>
                <a:spcPts val="3359"/>
              </a:lnSpc>
              <a:spcBef>
                <a:spcPct val="0"/>
              </a:spcBef>
            </a:pPr>
            <a:r>
              <a:rPr lang="en-US" b="true" sz="2400">
                <a:solidFill>
                  <a:srgbClr val="000000"/>
                </a:solidFill>
                <a:latin typeface="Helvetica World Bold"/>
                <a:ea typeface="Helvetica World Bold"/>
                <a:cs typeface="Helvetica World Bold"/>
                <a:sym typeface="Helvetica World Bold"/>
              </a:rPr>
              <a:t>Hình 3.7. B</a:t>
            </a:r>
            <a:r>
              <a:rPr lang="en-US" b="true" sz="2400">
                <a:solidFill>
                  <a:srgbClr val="000000"/>
                </a:solidFill>
                <a:latin typeface="Helvetica World Bold"/>
                <a:ea typeface="Helvetica World Bold"/>
                <a:cs typeface="Helvetica World Bold"/>
                <a:sym typeface="Helvetica World Bold"/>
              </a:rPr>
              <a:t>iểu đồ hoạt động cập nhật kết quả học tập</a:t>
            </a:r>
          </a:p>
          <a:p>
            <a:pPr algn="ctr">
              <a:lnSpc>
                <a:spcPts val="3359"/>
              </a:lnSpc>
              <a:spcBef>
                <a:spcPct val="0"/>
              </a:spcBef>
            </a:pPr>
          </a:p>
        </p:txBody>
      </p:sp>
      <p:sp>
        <p:nvSpPr>
          <p:cNvPr name="Freeform 7" id="7"/>
          <p:cNvSpPr/>
          <p:nvPr/>
        </p:nvSpPr>
        <p:spPr>
          <a:xfrm flipH="false" flipV="false" rot="0">
            <a:off x="10099063" y="1028700"/>
            <a:ext cx="7160237" cy="6077658"/>
          </a:xfrm>
          <a:custGeom>
            <a:avLst/>
            <a:gdLst/>
            <a:ahLst/>
            <a:cxnLst/>
            <a:rect r="r" b="b" t="t" l="l"/>
            <a:pathLst>
              <a:path h="6077658" w="7160237">
                <a:moveTo>
                  <a:pt x="0" y="0"/>
                </a:moveTo>
                <a:lnTo>
                  <a:pt x="7160237" y="0"/>
                </a:lnTo>
                <a:lnTo>
                  <a:pt x="7160237" y="6077658"/>
                </a:lnTo>
                <a:lnTo>
                  <a:pt x="0" y="6077658"/>
                </a:lnTo>
                <a:lnTo>
                  <a:pt x="0" y="0"/>
                </a:lnTo>
                <a:close/>
              </a:path>
            </a:pathLst>
          </a:custGeom>
          <a:blipFill>
            <a:blip r:embed="rId3"/>
            <a:stretch>
              <a:fillRect l="0" t="-1277" r="0" b="-1277"/>
            </a:stretch>
          </a:blipFill>
        </p:spPr>
      </p:sp>
      <p:sp>
        <p:nvSpPr>
          <p:cNvPr name="TextBox 8" id="8"/>
          <p:cNvSpPr txBox="true"/>
          <p:nvPr/>
        </p:nvSpPr>
        <p:spPr>
          <a:xfrm rot="0">
            <a:off x="10099063" y="7362990"/>
            <a:ext cx="7160237" cy="872490"/>
          </a:xfrm>
          <a:prstGeom prst="rect">
            <a:avLst/>
          </a:prstGeom>
        </p:spPr>
        <p:txBody>
          <a:bodyPr anchor="t" rtlCol="false" tIns="0" lIns="0" bIns="0" rIns="0">
            <a:spAutoFit/>
          </a:bodyPr>
          <a:lstStyle/>
          <a:p>
            <a:pPr algn="ctr">
              <a:lnSpc>
                <a:spcPts val="3359"/>
              </a:lnSpc>
              <a:spcBef>
                <a:spcPct val="0"/>
              </a:spcBef>
            </a:pPr>
            <a:r>
              <a:rPr lang="en-US" b="true" sz="2400">
                <a:solidFill>
                  <a:srgbClr val="000000"/>
                </a:solidFill>
                <a:latin typeface="Helvetica World Bold"/>
                <a:ea typeface="Helvetica World Bold"/>
                <a:cs typeface="Helvetica World Bold"/>
                <a:sym typeface="Helvetica World Bold"/>
              </a:rPr>
              <a:t>Hình 3.8.</a:t>
            </a:r>
            <a:r>
              <a:rPr lang="en-US" b="true" sz="2400">
                <a:solidFill>
                  <a:srgbClr val="000000"/>
                </a:solidFill>
                <a:latin typeface="Helvetica World Bold"/>
                <a:ea typeface="Helvetica World Bold"/>
                <a:cs typeface="Helvetica World Bold"/>
                <a:sym typeface="Helvetica World Bold"/>
              </a:rPr>
              <a:t>  Biểu đồ hoạt động xem kết quả học tập</a:t>
            </a:r>
          </a:p>
          <a:p>
            <a:pPr algn="ctr">
              <a:lnSpc>
                <a:spcPts val="3359"/>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9ADAF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FFFFF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1498749" y="1430763"/>
            <a:ext cx="6608988" cy="6077658"/>
          </a:xfrm>
          <a:custGeom>
            <a:avLst/>
            <a:gdLst/>
            <a:ahLst/>
            <a:cxnLst/>
            <a:rect r="r" b="b" t="t" l="l"/>
            <a:pathLst>
              <a:path h="6077658" w="6608988">
                <a:moveTo>
                  <a:pt x="0" y="0"/>
                </a:moveTo>
                <a:lnTo>
                  <a:pt x="6608988" y="0"/>
                </a:lnTo>
                <a:lnTo>
                  <a:pt x="6608988" y="6077659"/>
                </a:lnTo>
                <a:lnTo>
                  <a:pt x="0" y="6077659"/>
                </a:lnTo>
                <a:lnTo>
                  <a:pt x="0" y="0"/>
                </a:lnTo>
                <a:close/>
              </a:path>
            </a:pathLst>
          </a:custGeom>
          <a:blipFill>
            <a:blip r:embed="rId2"/>
            <a:stretch>
              <a:fillRect l="0" t="0" r="0" b="0"/>
            </a:stretch>
          </a:blipFill>
        </p:spPr>
      </p:sp>
      <p:sp>
        <p:nvSpPr>
          <p:cNvPr name="Freeform 6" id="6"/>
          <p:cNvSpPr/>
          <p:nvPr/>
        </p:nvSpPr>
        <p:spPr>
          <a:xfrm flipH="false" flipV="false" rot="0">
            <a:off x="10073309" y="1430763"/>
            <a:ext cx="6466122" cy="6097682"/>
          </a:xfrm>
          <a:custGeom>
            <a:avLst/>
            <a:gdLst/>
            <a:ahLst/>
            <a:cxnLst/>
            <a:rect r="r" b="b" t="t" l="l"/>
            <a:pathLst>
              <a:path h="6097682" w="6466122">
                <a:moveTo>
                  <a:pt x="0" y="0"/>
                </a:moveTo>
                <a:lnTo>
                  <a:pt x="6466122" y="0"/>
                </a:lnTo>
                <a:lnTo>
                  <a:pt x="6466122" y="6097682"/>
                </a:lnTo>
                <a:lnTo>
                  <a:pt x="0" y="6097682"/>
                </a:lnTo>
                <a:lnTo>
                  <a:pt x="0" y="0"/>
                </a:lnTo>
                <a:close/>
              </a:path>
            </a:pathLst>
          </a:custGeom>
          <a:blipFill>
            <a:blip r:embed="rId3"/>
            <a:stretch>
              <a:fillRect l="0" t="0" r="0" b="0"/>
            </a:stretch>
          </a:blipFill>
        </p:spPr>
      </p:sp>
      <p:sp>
        <p:nvSpPr>
          <p:cNvPr name="Freeform 7" id="7"/>
          <p:cNvSpPr/>
          <p:nvPr/>
        </p:nvSpPr>
        <p:spPr>
          <a:xfrm flipH="false" flipV="false" rot="0">
            <a:off x="1498749" y="1430763"/>
            <a:ext cx="6654488" cy="6061514"/>
          </a:xfrm>
          <a:custGeom>
            <a:avLst/>
            <a:gdLst/>
            <a:ahLst/>
            <a:cxnLst/>
            <a:rect r="r" b="b" t="t" l="l"/>
            <a:pathLst>
              <a:path h="6061514" w="6654488">
                <a:moveTo>
                  <a:pt x="0" y="0"/>
                </a:moveTo>
                <a:lnTo>
                  <a:pt x="6654488" y="0"/>
                </a:lnTo>
                <a:lnTo>
                  <a:pt x="6654488" y="6061514"/>
                </a:lnTo>
                <a:lnTo>
                  <a:pt x="0" y="6061514"/>
                </a:lnTo>
                <a:lnTo>
                  <a:pt x="0" y="0"/>
                </a:lnTo>
                <a:close/>
              </a:path>
            </a:pathLst>
          </a:custGeom>
          <a:blipFill>
            <a:blip r:embed="rId4"/>
            <a:stretch>
              <a:fillRect l="0" t="0" r="0" b="0"/>
            </a:stretch>
          </a:blipFill>
        </p:spPr>
      </p:sp>
      <p:sp>
        <p:nvSpPr>
          <p:cNvPr name="TextBox 8" id="8"/>
          <p:cNvSpPr txBox="true"/>
          <p:nvPr/>
        </p:nvSpPr>
        <p:spPr>
          <a:xfrm rot="0">
            <a:off x="1028700" y="7649392"/>
            <a:ext cx="7079037" cy="872490"/>
          </a:xfrm>
          <a:prstGeom prst="rect">
            <a:avLst/>
          </a:prstGeom>
        </p:spPr>
        <p:txBody>
          <a:bodyPr anchor="t" rtlCol="false" tIns="0" lIns="0" bIns="0" rIns="0">
            <a:spAutoFit/>
          </a:bodyPr>
          <a:lstStyle/>
          <a:p>
            <a:pPr algn="ctr">
              <a:lnSpc>
                <a:spcPts val="3359"/>
              </a:lnSpc>
              <a:spcBef>
                <a:spcPct val="0"/>
              </a:spcBef>
            </a:pPr>
            <a:r>
              <a:rPr lang="en-US" b="true" sz="2400">
                <a:solidFill>
                  <a:srgbClr val="000000"/>
                </a:solidFill>
                <a:latin typeface="Helvetica World Bold"/>
                <a:ea typeface="Helvetica World Bold"/>
                <a:cs typeface="Helvetica World Bold"/>
                <a:sym typeface="Helvetica World Bold"/>
              </a:rPr>
              <a:t>Hình 3.9. B</a:t>
            </a:r>
            <a:r>
              <a:rPr lang="en-US" b="true" sz="2400">
                <a:solidFill>
                  <a:srgbClr val="000000"/>
                </a:solidFill>
                <a:latin typeface="Helvetica World Bold"/>
                <a:ea typeface="Helvetica World Bold"/>
                <a:cs typeface="Helvetica World Bold"/>
                <a:sym typeface="Helvetica World Bold"/>
              </a:rPr>
              <a:t>iểu đồ hoạt động xem thời khóa biểu</a:t>
            </a:r>
          </a:p>
          <a:p>
            <a:pPr algn="ctr">
              <a:lnSpc>
                <a:spcPts val="3359"/>
              </a:lnSpc>
              <a:spcBef>
                <a:spcPct val="0"/>
              </a:spcBef>
            </a:pPr>
          </a:p>
        </p:txBody>
      </p:sp>
      <p:sp>
        <p:nvSpPr>
          <p:cNvPr name="TextBox 9" id="9"/>
          <p:cNvSpPr txBox="true"/>
          <p:nvPr/>
        </p:nvSpPr>
        <p:spPr>
          <a:xfrm rot="0">
            <a:off x="9843310" y="7649392"/>
            <a:ext cx="7415990" cy="872490"/>
          </a:xfrm>
          <a:prstGeom prst="rect">
            <a:avLst/>
          </a:prstGeom>
        </p:spPr>
        <p:txBody>
          <a:bodyPr anchor="t" rtlCol="false" tIns="0" lIns="0" bIns="0" rIns="0">
            <a:spAutoFit/>
          </a:bodyPr>
          <a:lstStyle/>
          <a:p>
            <a:pPr algn="ctr">
              <a:lnSpc>
                <a:spcPts val="3359"/>
              </a:lnSpc>
              <a:spcBef>
                <a:spcPct val="0"/>
              </a:spcBef>
            </a:pPr>
            <a:r>
              <a:rPr lang="en-US" b="true" sz="2400">
                <a:solidFill>
                  <a:srgbClr val="000000"/>
                </a:solidFill>
                <a:latin typeface="Helvetica World Bold"/>
                <a:ea typeface="Helvetica World Bold"/>
                <a:cs typeface="Helvetica World Bold"/>
                <a:sym typeface="Helvetica World Bold"/>
              </a:rPr>
              <a:t>Hình 3.10. B</a:t>
            </a:r>
            <a:r>
              <a:rPr lang="en-US" b="true" sz="2400">
                <a:solidFill>
                  <a:srgbClr val="000000"/>
                </a:solidFill>
                <a:latin typeface="Helvetica World Bold"/>
                <a:ea typeface="Helvetica World Bold"/>
                <a:cs typeface="Helvetica World Bold"/>
                <a:sym typeface="Helvetica World Bold"/>
              </a:rPr>
              <a:t>iểu đồ hoạt động điểm danh học sinh</a:t>
            </a:r>
          </a:p>
          <a:p>
            <a:pPr algn="ctr">
              <a:lnSpc>
                <a:spcPts val="3359"/>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9ADAF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FFFFF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1792548" y="1314353"/>
            <a:ext cx="6933148" cy="6032988"/>
          </a:xfrm>
          <a:custGeom>
            <a:avLst/>
            <a:gdLst/>
            <a:ahLst/>
            <a:cxnLst/>
            <a:rect r="r" b="b" t="t" l="l"/>
            <a:pathLst>
              <a:path h="6032988" w="6933148">
                <a:moveTo>
                  <a:pt x="0" y="0"/>
                </a:moveTo>
                <a:lnTo>
                  <a:pt x="6933147" y="0"/>
                </a:lnTo>
                <a:lnTo>
                  <a:pt x="6933147" y="6032988"/>
                </a:lnTo>
                <a:lnTo>
                  <a:pt x="0" y="6032988"/>
                </a:lnTo>
                <a:lnTo>
                  <a:pt x="0" y="0"/>
                </a:lnTo>
                <a:close/>
              </a:path>
            </a:pathLst>
          </a:custGeom>
          <a:blipFill>
            <a:blip r:embed="rId2"/>
            <a:stretch>
              <a:fillRect l="0" t="0" r="0" b="0"/>
            </a:stretch>
          </a:blipFill>
        </p:spPr>
      </p:sp>
      <p:sp>
        <p:nvSpPr>
          <p:cNvPr name="Freeform 6" id="6"/>
          <p:cNvSpPr/>
          <p:nvPr/>
        </p:nvSpPr>
        <p:spPr>
          <a:xfrm flipH="false" flipV="false" rot="0">
            <a:off x="9771861" y="1314353"/>
            <a:ext cx="6950094" cy="6049331"/>
          </a:xfrm>
          <a:custGeom>
            <a:avLst/>
            <a:gdLst/>
            <a:ahLst/>
            <a:cxnLst/>
            <a:rect r="r" b="b" t="t" l="l"/>
            <a:pathLst>
              <a:path h="6049331" w="6950094">
                <a:moveTo>
                  <a:pt x="0" y="0"/>
                </a:moveTo>
                <a:lnTo>
                  <a:pt x="6950093" y="0"/>
                </a:lnTo>
                <a:lnTo>
                  <a:pt x="6950093" y="6049331"/>
                </a:lnTo>
                <a:lnTo>
                  <a:pt x="0" y="6049331"/>
                </a:lnTo>
                <a:lnTo>
                  <a:pt x="0" y="0"/>
                </a:lnTo>
                <a:close/>
              </a:path>
            </a:pathLst>
          </a:custGeom>
          <a:blipFill>
            <a:blip r:embed="rId3"/>
            <a:stretch>
              <a:fillRect l="0" t="0" r="0" b="0"/>
            </a:stretch>
          </a:blipFill>
        </p:spPr>
      </p:sp>
      <p:sp>
        <p:nvSpPr>
          <p:cNvPr name="TextBox 7" id="7"/>
          <p:cNvSpPr txBox="true"/>
          <p:nvPr/>
        </p:nvSpPr>
        <p:spPr>
          <a:xfrm rot="0">
            <a:off x="10329394" y="7541378"/>
            <a:ext cx="5835026" cy="872490"/>
          </a:xfrm>
          <a:prstGeom prst="rect">
            <a:avLst/>
          </a:prstGeom>
        </p:spPr>
        <p:txBody>
          <a:bodyPr anchor="t" rtlCol="false" tIns="0" lIns="0" bIns="0" rIns="0">
            <a:spAutoFit/>
          </a:bodyPr>
          <a:lstStyle/>
          <a:p>
            <a:pPr algn="ctr">
              <a:lnSpc>
                <a:spcPts val="3359"/>
              </a:lnSpc>
              <a:spcBef>
                <a:spcPct val="0"/>
              </a:spcBef>
            </a:pPr>
            <a:r>
              <a:rPr lang="en-US" b="true" sz="2400">
                <a:solidFill>
                  <a:srgbClr val="000000"/>
                </a:solidFill>
                <a:latin typeface="Helvetica World Bold"/>
                <a:ea typeface="Helvetica World Bold"/>
                <a:cs typeface="Helvetica World Bold"/>
                <a:sym typeface="Helvetica World Bold"/>
              </a:rPr>
              <a:t>Hình 3.12. B</a:t>
            </a:r>
            <a:r>
              <a:rPr lang="en-US" b="true" sz="2400">
                <a:solidFill>
                  <a:srgbClr val="000000"/>
                </a:solidFill>
                <a:latin typeface="Helvetica World Bold"/>
                <a:ea typeface="Helvetica World Bold"/>
                <a:cs typeface="Helvetica World Bold"/>
                <a:sym typeface="Helvetica World Bold"/>
              </a:rPr>
              <a:t>iểu đồ hoạt động trao đổi</a:t>
            </a:r>
          </a:p>
          <a:p>
            <a:pPr algn="ctr">
              <a:lnSpc>
                <a:spcPts val="3359"/>
              </a:lnSpc>
              <a:spcBef>
                <a:spcPct val="0"/>
              </a:spcBef>
            </a:pPr>
          </a:p>
        </p:txBody>
      </p:sp>
      <p:sp>
        <p:nvSpPr>
          <p:cNvPr name="TextBox 8" id="8"/>
          <p:cNvSpPr txBox="true"/>
          <p:nvPr/>
        </p:nvSpPr>
        <p:spPr>
          <a:xfrm rot="0">
            <a:off x="1780704" y="7541378"/>
            <a:ext cx="6944992" cy="872490"/>
          </a:xfrm>
          <a:prstGeom prst="rect">
            <a:avLst/>
          </a:prstGeom>
        </p:spPr>
        <p:txBody>
          <a:bodyPr anchor="t" rtlCol="false" tIns="0" lIns="0" bIns="0" rIns="0">
            <a:spAutoFit/>
          </a:bodyPr>
          <a:lstStyle/>
          <a:p>
            <a:pPr algn="ctr">
              <a:lnSpc>
                <a:spcPts val="3359"/>
              </a:lnSpc>
              <a:spcBef>
                <a:spcPct val="0"/>
              </a:spcBef>
            </a:pPr>
            <a:r>
              <a:rPr lang="en-US" b="true" sz="2400">
                <a:solidFill>
                  <a:srgbClr val="000000"/>
                </a:solidFill>
                <a:latin typeface="Helvetica World Bold"/>
                <a:ea typeface="Helvetica World Bold"/>
                <a:cs typeface="Helvetica World Bold"/>
                <a:sym typeface="Helvetica World Bold"/>
              </a:rPr>
              <a:t>Hình</a:t>
            </a:r>
            <a:r>
              <a:rPr lang="en-US" b="true" sz="2400">
                <a:solidFill>
                  <a:srgbClr val="000000"/>
                </a:solidFill>
                <a:latin typeface="Helvetica World Bold"/>
                <a:ea typeface="Helvetica World Bold"/>
                <a:cs typeface="Helvetica World Bold"/>
                <a:sym typeface="Helvetica World Bold"/>
              </a:rPr>
              <a:t> 3.11. Biểu đồ hoạt động gửi thông báo</a:t>
            </a:r>
          </a:p>
          <a:p>
            <a:pPr algn="ctr">
              <a:lnSpc>
                <a:spcPts val="3359"/>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9ADAFF"/>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4465383" cy="2358123"/>
          </a:xfrm>
        </p:grpSpPr>
        <p:sp>
          <p:nvSpPr>
            <p:cNvPr name="Freeform 3" id="3"/>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FFFFFF"/>
            </a:solidFill>
            <a:ln cap="rnd">
              <a:noFill/>
              <a:prstDash val="solid"/>
              <a:round/>
            </a:ln>
          </p:spPr>
        </p:sp>
        <p:sp>
          <p:nvSpPr>
            <p:cNvPr name="TextBox 4" id="4"/>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5" id="5"/>
          <p:cNvSpPr/>
          <p:nvPr/>
        </p:nvSpPr>
        <p:spPr>
          <a:xfrm flipH="false" flipV="false" rot="0">
            <a:off x="1618353" y="1315378"/>
            <a:ext cx="6726555" cy="5863082"/>
          </a:xfrm>
          <a:custGeom>
            <a:avLst/>
            <a:gdLst/>
            <a:ahLst/>
            <a:cxnLst/>
            <a:rect r="r" b="b" t="t" l="l"/>
            <a:pathLst>
              <a:path h="5863082" w="6726555">
                <a:moveTo>
                  <a:pt x="0" y="0"/>
                </a:moveTo>
                <a:lnTo>
                  <a:pt x="6726554" y="0"/>
                </a:lnTo>
                <a:lnTo>
                  <a:pt x="6726554" y="5863083"/>
                </a:lnTo>
                <a:lnTo>
                  <a:pt x="0" y="5863083"/>
                </a:lnTo>
                <a:lnTo>
                  <a:pt x="0" y="0"/>
                </a:lnTo>
                <a:close/>
              </a:path>
            </a:pathLst>
          </a:custGeom>
          <a:blipFill>
            <a:blip r:embed="rId2"/>
            <a:stretch>
              <a:fillRect l="0" t="0" r="0" b="0"/>
            </a:stretch>
          </a:blipFill>
        </p:spPr>
      </p:sp>
      <p:sp>
        <p:nvSpPr>
          <p:cNvPr name="Freeform 6" id="6"/>
          <p:cNvSpPr/>
          <p:nvPr/>
        </p:nvSpPr>
        <p:spPr>
          <a:xfrm flipH="false" flipV="false" rot="0">
            <a:off x="10639377" y="1315378"/>
            <a:ext cx="6126818" cy="6030937"/>
          </a:xfrm>
          <a:custGeom>
            <a:avLst/>
            <a:gdLst/>
            <a:ahLst/>
            <a:cxnLst/>
            <a:rect r="r" b="b" t="t" l="l"/>
            <a:pathLst>
              <a:path h="6030937" w="6126818">
                <a:moveTo>
                  <a:pt x="0" y="0"/>
                </a:moveTo>
                <a:lnTo>
                  <a:pt x="6126818" y="0"/>
                </a:lnTo>
                <a:lnTo>
                  <a:pt x="6126818" y="6030937"/>
                </a:lnTo>
                <a:lnTo>
                  <a:pt x="0" y="6030937"/>
                </a:lnTo>
                <a:lnTo>
                  <a:pt x="0" y="0"/>
                </a:lnTo>
                <a:close/>
              </a:path>
            </a:pathLst>
          </a:custGeom>
          <a:blipFill>
            <a:blip r:embed="rId3"/>
            <a:stretch>
              <a:fillRect l="0" t="0" r="0" b="0"/>
            </a:stretch>
          </a:blipFill>
        </p:spPr>
      </p:sp>
      <p:sp>
        <p:nvSpPr>
          <p:cNvPr name="TextBox 7" id="7"/>
          <p:cNvSpPr txBox="true"/>
          <p:nvPr/>
        </p:nvSpPr>
        <p:spPr>
          <a:xfrm rot="0">
            <a:off x="1618353" y="7685405"/>
            <a:ext cx="6231442" cy="872490"/>
          </a:xfrm>
          <a:prstGeom prst="rect">
            <a:avLst/>
          </a:prstGeom>
        </p:spPr>
        <p:txBody>
          <a:bodyPr anchor="t" rtlCol="false" tIns="0" lIns="0" bIns="0" rIns="0">
            <a:spAutoFit/>
          </a:bodyPr>
          <a:lstStyle/>
          <a:p>
            <a:pPr algn="ctr">
              <a:lnSpc>
                <a:spcPts val="3359"/>
              </a:lnSpc>
              <a:spcBef>
                <a:spcPct val="0"/>
              </a:spcBef>
            </a:pPr>
            <a:r>
              <a:rPr lang="en-US" b="true" sz="2400">
                <a:solidFill>
                  <a:srgbClr val="000000"/>
                </a:solidFill>
                <a:latin typeface="Helvetica World Bold"/>
                <a:ea typeface="Helvetica World Bold"/>
                <a:cs typeface="Helvetica World Bold"/>
                <a:sym typeface="Helvetica World Bold"/>
              </a:rPr>
              <a:t>Hình</a:t>
            </a:r>
            <a:r>
              <a:rPr lang="en-US" b="true" sz="2400">
                <a:solidFill>
                  <a:srgbClr val="000000"/>
                </a:solidFill>
                <a:latin typeface="Helvetica World Bold"/>
                <a:ea typeface="Helvetica World Bold"/>
                <a:cs typeface="Helvetica World Bold"/>
                <a:sym typeface="Helvetica World Bold"/>
              </a:rPr>
              <a:t> 3.13. Biểu đồ hoạt động xin nghỉ</a:t>
            </a:r>
          </a:p>
          <a:p>
            <a:pPr algn="ctr">
              <a:lnSpc>
                <a:spcPts val="3359"/>
              </a:lnSpc>
              <a:spcBef>
                <a:spcPct val="0"/>
              </a:spcBef>
            </a:pPr>
          </a:p>
        </p:txBody>
      </p:sp>
      <p:sp>
        <p:nvSpPr>
          <p:cNvPr name="TextBox 8" id="8"/>
          <p:cNvSpPr txBox="true"/>
          <p:nvPr/>
        </p:nvSpPr>
        <p:spPr>
          <a:xfrm rot="0">
            <a:off x="10534753" y="7685405"/>
            <a:ext cx="6231442" cy="1329690"/>
          </a:xfrm>
          <a:prstGeom prst="rect">
            <a:avLst/>
          </a:prstGeom>
        </p:spPr>
        <p:txBody>
          <a:bodyPr anchor="t" rtlCol="false" tIns="0" lIns="0" bIns="0" rIns="0">
            <a:spAutoFit/>
          </a:bodyPr>
          <a:lstStyle/>
          <a:p>
            <a:pPr algn="ctr">
              <a:lnSpc>
                <a:spcPts val="3359"/>
              </a:lnSpc>
              <a:spcBef>
                <a:spcPct val="0"/>
              </a:spcBef>
            </a:pPr>
            <a:r>
              <a:rPr lang="en-US" b="true" sz="2400">
                <a:solidFill>
                  <a:srgbClr val="000000"/>
                </a:solidFill>
                <a:latin typeface="Helvetica World Bold"/>
                <a:ea typeface="Helvetica World Bold"/>
                <a:cs typeface="Helvetica World Bold"/>
                <a:sym typeface="Helvetica World Bold"/>
              </a:rPr>
              <a:t>Hình 3.14. B</a:t>
            </a:r>
            <a:r>
              <a:rPr lang="en-US" b="true" sz="2400">
                <a:solidFill>
                  <a:srgbClr val="000000"/>
                </a:solidFill>
                <a:latin typeface="Helvetica World Bold"/>
                <a:ea typeface="Helvetica World Bold"/>
                <a:cs typeface="Helvetica World Bold"/>
                <a:sym typeface="Helvetica World Bold"/>
              </a:rPr>
              <a:t>iểu đồ hoạt động ghi nhận vi phạm, kỷ luật</a:t>
            </a:r>
          </a:p>
          <a:p>
            <a:pPr algn="ctr">
              <a:lnSpc>
                <a:spcPts val="3359"/>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9ADAFF"/>
        </a:solidFill>
      </p:bgPr>
    </p:bg>
    <p:spTree>
      <p:nvGrpSpPr>
        <p:cNvPr id="1" name=""/>
        <p:cNvGrpSpPr/>
        <p:nvPr/>
      </p:nvGrpSpPr>
      <p:grpSpPr>
        <a:xfrm>
          <a:off x="0" y="0"/>
          <a:ext cx="0" cy="0"/>
          <a:chOff x="0" y="0"/>
          <a:chExt cx="0" cy="0"/>
        </a:xfrm>
      </p:grpSpPr>
      <p:sp>
        <p:nvSpPr>
          <p:cNvPr name="TextBox 2" id="2"/>
          <p:cNvSpPr txBox="true"/>
          <p:nvPr/>
        </p:nvSpPr>
        <p:spPr>
          <a:xfrm rot="0">
            <a:off x="17259300" y="9201150"/>
            <a:ext cx="152400" cy="209550"/>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Helvetica World"/>
                <a:ea typeface="Helvetica World"/>
                <a:cs typeface="Helvetica World"/>
                <a:sym typeface="Helvetica World"/>
              </a:rPr>
              <a:t>19</a:t>
            </a:r>
          </a:p>
        </p:txBody>
      </p:sp>
      <p:grpSp>
        <p:nvGrpSpPr>
          <p:cNvPr name="Group 3" id="3"/>
          <p:cNvGrpSpPr/>
          <p:nvPr/>
        </p:nvGrpSpPr>
        <p:grpSpPr>
          <a:xfrm rot="0">
            <a:off x="666750" y="666750"/>
            <a:ext cx="16954500" cy="8953500"/>
            <a:chOff x="0" y="0"/>
            <a:chExt cx="4465383" cy="2358123"/>
          </a:xfrm>
        </p:grpSpPr>
        <p:sp>
          <p:nvSpPr>
            <p:cNvPr name="Freeform 4" id="4"/>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FFFFFF"/>
            </a:solidFill>
            <a:ln cap="rnd">
              <a:noFill/>
              <a:prstDash val="solid"/>
              <a:round/>
            </a:ln>
          </p:spPr>
        </p:sp>
        <p:sp>
          <p:nvSpPr>
            <p:cNvPr name="TextBox 5" id="5"/>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grpSp>
        <p:nvGrpSpPr>
          <p:cNvPr name="Group 6" id="6"/>
          <p:cNvGrpSpPr/>
          <p:nvPr/>
        </p:nvGrpSpPr>
        <p:grpSpPr>
          <a:xfrm rot="0">
            <a:off x="1800225" y="1562100"/>
            <a:ext cx="13249275" cy="2067009"/>
            <a:chOff x="0" y="0"/>
            <a:chExt cx="17665700" cy="2756012"/>
          </a:xfrm>
        </p:grpSpPr>
        <p:sp>
          <p:nvSpPr>
            <p:cNvPr name="TextBox 7" id="7"/>
            <p:cNvSpPr txBox="true"/>
            <p:nvPr/>
          </p:nvSpPr>
          <p:spPr>
            <a:xfrm rot="0">
              <a:off x="0" y="-85725"/>
              <a:ext cx="17665700" cy="1702858"/>
            </a:xfrm>
            <a:prstGeom prst="rect">
              <a:avLst/>
            </a:prstGeom>
          </p:spPr>
          <p:txBody>
            <a:bodyPr anchor="t" rtlCol="false" tIns="0" lIns="0" bIns="0" rIns="0">
              <a:spAutoFit/>
            </a:bodyPr>
            <a:lstStyle/>
            <a:p>
              <a:pPr algn="l" marL="0" indent="0" lvl="0">
                <a:lnSpc>
                  <a:spcPts val="10400"/>
                </a:lnSpc>
              </a:pPr>
              <a:r>
                <a:rPr lang="en-US" sz="8000" spc="-240">
                  <a:solidFill>
                    <a:srgbClr val="000000"/>
                  </a:solidFill>
                  <a:latin typeface="Georgia Pro Condensed"/>
                  <a:ea typeface="Georgia Pro Condensed"/>
                  <a:cs typeface="Georgia Pro Condensed"/>
                  <a:sym typeface="Georgia Pro Condensed"/>
                </a:rPr>
                <a:t>Chuẩn hóa dữ liệu</a:t>
              </a:r>
            </a:p>
          </p:txBody>
        </p:sp>
        <p:sp>
          <p:nvSpPr>
            <p:cNvPr name="TextBox 8" id="8"/>
            <p:cNvSpPr txBox="true"/>
            <p:nvPr/>
          </p:nvSpPr>
          <p:spPr>
            <a:xfrm rot="0">
              <a:off x="0" y="2187687"/>
              <a:ext cx="17665700" cy="568325"/>
            </a:xfrm>
            <a:prstGeom prst="rect">
              <a:avLst/>
            </a:prstGeom>
          </p:spPr>
          <p:txBody>
            <a:bodyPr anchor="t" rtlCol="false" tIns="0" lIns="0" bIns="0" rIns="0">
              <a:spAutoFit/>
            </a:bodyPr>
            <a:lstStyle/>
            <a:p>
              <a:pPr algn="l" marL="0" indent="0" lvl="0">
                <a:lnSpc>
                  <a:spcPts val="3000"/>
                </a:lnSpc>
                <a:spcBef>
                  <a:spcPct val="0"/>
                </a:spcBef>
              </a:pPr>
              <a:r>
                <a:rPr lang="en-US" b="true" sz="2500" spc="-37">
                  <a:solidFill>
                    <a:srgbClr val="000000"/>
                  </a:solidFill>
                  <a:latin typeface="Helvetica World Bold"/>
                  <a:ea typeface="Helvetica World Bold"/>
                  <a:cs typeface="Helvetica World Bold"/>
                  <a:sym typeface="Helvetica World Bold"/>
                </a:rPr>
                <a:t>Đảm bảo toàn vẹn và chất lượng</a:t>
              </a:r>
            </a:p>
          </p:txBody>
        </p:sp>
      </p:grpSp>
      <p:grpSp>
        <p:nvGrpSpPr>
          <p:cNvPr name="Group 9" id="9"/>
          <p:cNvGrpSpPr/>
          <p:nvPr/>
        </p:nvGrpSpPr>
        <p:grpSpPr>
          <a:xfrm rot="0">
            <a:off x="1800225" y="5143500"/>
            <a:ext cx="4308497" cy="2578100"/>
            <a:chOff x="0" y="0"/>
            <a:chExt cx="5744662" cy="3437467"/>
          </a:xfrm>
        </p:grpSpPr>
        <p:sp>
          <p:nvSpPr>
            <p:cNvPr name="TextBox 10" id="10"/>
            <p:cNvSpPr txBox="true"/>
            <p:nvPr/>
          </p:nvSpPr>
          <p:spPr>
            <a:xfrm rot="0">
              <a:off x="0" y="0"/>
              <a:ext cx="5744662" cy="533400"/>
            </a:xfrm>
            <a:prstGeom prst="rect">
              <a:avLst/>
            </a:prstGeom>
          </p:spPr>
          <p:txBody>
            <a:bodyPr anchor="t" rtlCol="false" tIns="0" lIns="0" bIns="0" rIns="0">
              <a:spAutoFit/>
            </a:bodyPr>
            <a:lstStyle/>
            <a:p>
              <a:pPr algn="l" marL="0" indent="0" lvl="0">
                <a:lnSpc>
                  <a:spcPts val="2999"/>
                </a:lnSpc>
                <a:spcBef>
                  <a:spcPct val="0"/>
                </a:spcBef>
              </a:pPr>
              <a:r>
                <a:rPr lang="en-US" b="true" sz="2499" spc="-37">
                  <a:solidFill>
                    <a:srgbClr val="000000"/>
                  </a:solidFill>
                  <a:latin typeface="Helvetica World Bold"/>
                  <a:ea typeface="Helvetica World Bold"/>
                  <a:cs typeface="Helvetica World Bold"/>
                  <a:sym typeface="Helvetica World Bold"/>
                </a:rPr>
                <a:t>3NF</a:t>
              </a:r>
            </a:p>
          </p:txBody>
        </p:sp>
        <p:sp>
          <p:nvSpPr>
            <p:cNvPr name="TextBox 11" id="11"/>
            <p:cNvSpPr txBox="true"/>
            <p:nvPr/>
          </p:nvSpPr>
          <p:spPr>
            <a:xfrm rot="0">
              <a:off x="0" y="1060450"/>
              <a:ext cx="5744662" cy="2377017"/>
            </a:xfrm>
            <a:prstGeom prst="rect">
              <a:avLst/>
            </a:prstGeom>
          </p:spPr>
          <p:txBody>
            <a:bodyPr anchor="t" rtlCol="false" tIns="0" lIns="0" bIns="0" rIns="0">
              <a:spAutoFit/>
            </a:bodyPr>
            <a:lstStyle/>
            <a:p>
              <a:pPr algn="l" marL="0" indent="0" lvl="0">
                <a:lnSpc>
                  <a:spcPts val="2800"/>
                </a:lnSpc>
              </a:pPr>
              <a:r>
                <a:rPr lang="en-US" sz="2000" spc="-30" strike="noStrike" u="none">
                  <a:solidFill>
                    <a:srgbClr val="000000"/>
                  </a:solidFill>
                  <a:latin typeface="Helvetica World"/>
                  <a:ea typeface="Helvetica World"/>
                  <a:cs typeface="Helvetica World"/>
                  <a:sym typeface="Helvetica World"/>
                </a:rPr>
                <a:t>Chuẩn hóa dữ liệu đến dạng 3NF giúp </a:t>
              </a:r>
              <a:r>
                <a:rPr lang="en-US" b="true" sz="2000" spc="-30" strike="noStrike" u="none">
                  <a:solidFill>
                    <a:srgbClr val="000000"/>
                  </a:solidFill>
                  <a:latin typeface="Helvetica World Bold"/>
                  <a:ea typeface="Helvetica World Bold"/>
                  <a:cs typeface="Helvetica World Bold"/>
                  <a:sym typeface="Helvetica World Bold"/>
                </a:rPr>
                <a:t>loại bỏ sự trùng lặp</a:t>
              </a:r>
              <a:r>
                <a:rPr lang="en-US" sz="2000" spc="-30" strike="noStrike" u="none">
                  <a:solidFill>
                    <a:srgbClr val="000000"/>
                  </a:solidFill>
                  <a:latin typeface="Helvetica World"/>
                  <a:ea typeface="Helvetica World"/>
                  <a:cs typeface="Helvetica World"/>
                  <a:sym typeface="Helvetica World"/>
                </a:rPr>
                <a:t> và duy trì tính nhất quán cho cơ sở dữ liệu, đảm bảo mọi thông tin đều được quản lý hiệu quả.</a:t>
              </a:r>
            </a:p>
          </p:txBody>
        </p:sp>
      </p:grpSp>
      <p:grpSp>
        <p:nvGrpSpPr>
          <p:cNvPr name="Group 12" id="12"/>
          <p:cNvGrpSpPr/>
          <p:nvPr/>
        </p:nvGrpSpPr>
        <p:grpSpPr>
          <a:xfrm rot="0">
            <a:off x="7291388" y="5143500"/>
            <a:ext cx="4010025" cy="2578100"/>
            <a:chOff x="0" y="0"/>
            <a:chExt cx="5346700" cy="3437467"/>
          </a:xfrm>
        </p:grpSpPr>
        <p:sp>
          <p:nvSpPr>
            <p:cNvPr name="TextBox 13" id="13"/>
            <p:cNvSpPr txBox="true"/>
            <p:nvPr/>
          </p:nvSpPr>
          <p:spPr>
            <a:xfrm rot="0">
              <a:off x="0" y="0"/>
              <a:ext cx="5346700" cy="533400"/>
            </a:xfrm>
            <a:prstGeom prst="rect">
              <a:avLst/>
            </a:prstGeom>
          </p:spPr>
          <p:txBody>
            <a:bodyPr anchor="t" rtlCol="false" tIns="0" lIns="0" bIns="0" rIns="0">
              <a:spAutoFit/>
            </a:bodyPr>
            <a:lstStyle/>
            <a:p>
              <a:pPr algn="l" marL="0" indent="0" lvl="0">
                <a:lnSpc>
                  <a:spcPts val="2999"/>
                </a:lnSpc>
                <a:spcBef>
                  <a:spcPct val="0"/>
                </a:spcBef>
              </a:pPr>
              <a:r>
                <a:rPr lang="en-US" b="true" sz="2499" spc="-37">
                  <a:solidFill>
                    <a:srgbClr val="000000"/>
                  </a:solidFill>
                  <a:latin typeface="Helvetica World Bold"/>
                  <a:ea typeface="Helvetica World Bold"/>
                  <a:cs typeface="Helvetica World Bold"/>
                  <a:sym typeface="Helvetica World Bold"/>
                </a:rPr>
                <a:t>Toàn vẹn</a:t>
              </a:r>
            </a:p>
          </p:txBody>
        </p:sp>
        <p:sp>
          <p:nvSpPr>
            <p:cNvPr name="TextBox 14" id="14"/>
            <p:cNvSpPr txBox="true"/>
            <p:nvPr/>
          </p:nvSpPr>
          <p:spPr>
            <a:xfrm rot="0">
              <a:off x="0" y="1060450"/>
              <a:ext cx="5346700" cy="2377017"/>
            </a:xfrm>
            <a:prstGeom prst="rect">
              <a:avLst/>
            </a:prstGeom>
          </p:spPr>
          <p:txBody>
            <a:bodyPr anchor="t" rtlCol="false" tIns="0" lIns="0" bIns="0" rIns="0">
              <a:spAutoFit/>
            </a:bodyPr>
            <a:lstStyle/>
            <a:p>
              <a:pPr algn="l" marL="0" indent="0" lvl="0">
                <a:lnSpc>
                  <a:spcPts val="2800"/>
                </a:lnSpc>
              </a:pPr>
              <a:r>
                <a:rPr lang="en-US" sz="2000" spc="-30" strike="noStrike" u="none">
                  <a:solidFill>
                    <a:srgbClr val="000000"/>
                  </a:solidFill>
                  <a:latin typeface="Helvetica World"/>
                  <a:ea typeface="Helvetica World"/>
                  <a:cs typeface="Helvetica World"/>
                  <a:sym typeface="Helvetica World"/>
                </a:rPr>
                <a:t>Đảm bảo toàn vẹn dữ liệu là rất quan trọng để </a:t>
              </a:r>
              <a:r>
                <a:rPr lang="en-US" b="true" sz="2000" spc="-30" strike="noStrike" u="none">
                  <a:solidFill>
                    <a:srgbClr val="000000"/>
                  </a:solidFill>
                  <a:latin typeface="Helvetica World Bold"/>
                  <a:ea typeface="Helvetica World Bold"/>
                  <a:cs typeface="Helvetica World Bold"/>
                  <a:sym typeface="Helvetica World Bold"/>
                </a:rPr>
                <a:t>ngăn chặn lỗi</a:t>
              </a:r>
              <a:r>
                <a:rPr lang="en-US" sz="2000" spc="-30" strike="noStrike" u="none">
                  <a:solidFill>
                    <a:srgbClr val="000000"/>
                  </a:solidFill>
                  <a:latin typeface="Helvetica World"/>
                  <a:ea typeface="Helvetica World"/>
                  <a:cs typeface="Helvetica World"/>
                  <a:sym typeface="Helvetica World"/>
                </a:rPr>
                <a:t> và bảo vệ thông tin, giúp cho việc truy xuất và sử dụng dữ liệu trở nên chính xác hơn.</a:t>
              </a:r>
            </a:p>
          </p:txBody>
        </p:sp>
      </p:grpSp>
      <p:grpSp>
        <p:nvGrpSpPr>
          <p:cNvPr name="Group 15" id="15"/>
          <p:cNvGrpSpPr/>
          <p:nvPr/>
        </p:nvGrpSpPr>
        <p:grpSpPr>
          <a:xfrm rot="0">
            <a:off x="12172950" y="5143500"/>
            <a:ext cx="4010025" cy="2578100"/>
            <a:chOff x="0" y="0"/>
            <a:chExt cx="5346700" cy="3437467"/>
          </a:xfrm>
        </p:grpSpPr>
        <p:sp>
          <p:nvSpPr>
            <p:cNvPr name="TextBox 16" id="16"/>
            <p:cNvSpPr txBox="true"/>
            <p:nvPr/>
          </p:nvSpPr>
          <p:spPr>
            <a:xfrm rot="0">
              <a:off x="0" y="0"/>
              <a:ext cx="5346700" cy="533400"/>
            </a:xfrm>
            <a:prstGeom prst="rect">
              <a:avLst/>
            </a:prstGeom>
          </p:spPr>
          <p:txBody>
            <a:bodyPr anchor="t" rtlCol="false" tIns="0" lIns="0" bIns="0" rIns="0">
              <a:spAutoFit/>
            </a:bodyPr>
            <a:lstStyle/>
            <a:p>
              <a:pPr algn="l" marL="0" indent="0" lvl="0">
                <a:lnSpc>
                  <a:spcPts val="2999"/>
                </a:lnSpc>
                <a:spcBef>
                  <a:spcPct val="0"/>
                </a:spcBef>
              </a:pPr>
              <a:r>
                <a:rPr lang="en-US" b="true" sz="2499" spc="-37">
                  <a:solidFill>
                    <a:srgbClr val="000000"/>
                  </a:solidFill>
                  <a:latin typeface="Helvetica World Bold"/>
                  <a:ea typeface="Helvetica World Bold"/>
                  <a:cs typeface="Helvetica World Bold"/>
                  <a:sym typeface="Helvetica World Bold"/>
                </a:rPr>
                <a:t>Tránh trùng lặp</a:t>
              </a:r>
            </a:p>
          </p:txBody>
        </p:sp>
        <p:sp>
          <p:nvSpPr>
            <p:cNvPr name="TextBox 17" id="17"/>
            <p:cNvSpPr txBox="true"/>
            <p:nvPr/>
          </p:nvSpPr>
          <p:spPr>
            <a:xfrm rot="0">
              <a:off x="0" y="1060450"/>
              <a:ext cx="5346700" cy="2377017"/>
            </a:xfrm>
            <a:prstGeom prst="rect">
              <a:avLst/>
            </a:prstGeom>
          </p:spPr>
          <p:txBody>
            <a:bodyPr anchor="t" rtlCol="false" tIns="0" lIns="0" bIns="0" rIns="0">
              <a:spAutoFit/>
            </a:bodyPr>
            <a:lstStyle/>
            <a:p>
              <a:pPr algn="l" marL="0" indent="0" lvl="0">
                <a:lnSpc>
                  <a:spcPts val="2800"/>
                </a:lnSpc>
              </a:pPr>
              <a:r>
                <a:rPr lang="en-US" sz="2000" spc="-30" strike="noStrike" u="none">
                  <a:solidFill>
                    <a:srgbClr val="000000"/>
                  </a:solidFill>
                  <a:latin typeface="Helvetica World"/>
                  <a:ea typeface="Helvetica World"/>
                  <a:cs typeface="Helvetica World"/>
                  <a:sym typeface="Helvetica World"/>
                </a:rPr>
                <a:t>Tránh trùng lặp dữ liệu không chỉ tiết kiệm </a:t>
              </a:r>
              <a:r>
                <a:rPr lang="en-US" b="true" sz="2000" spc="-30" strike="noStrike" u="none">
                  <a:solidFill>
                    <a:srgbClr val="000000"/>
                  </a:solidFill>
                  <a:latin typeface="Helvetica World Bold"/>
                  <a:ea typeface="Helvetica World Bold"/>
                  <a:cs typeface="Helvetica World Bold"/>
                  <a:sym typeface="Helvetica World Bold"/>
                </a:rPr>
                <a:t>không gian lưu trữ</a:t>
              </a:r>
              <a:r>
                <a:rPr lang="en-US" sz="2000" spc="-30" strike="noStrike" u="none">
                  <a:solidFill>
                    <a:srgbClr val="000000"/>
                  </a:solidFill>
                  <a:latin typeface="Helvetica World"/>
                  <a:ea typeface="Helvetica World"/>
                  <a:cs typeface="Helvetica World"/>
                  <a:sym typeface="Helvetica World"/>
                </a:rPr>
                <a:t>, mà còn tăng tốc độ truy vấn và xử lý thông tin, từ đó cải thiện hiệu suất hệ thống.</a:t>
              </a:r>
            </a:p>
          </p:txBody>
        </p:sp>
      </p:grpSp>
      <p:sp>
        <p:nvSpPr>
          <p:cNvPr name="Freeform 18" id="18"/>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9ADAFF"/>
        </a:solidFill>
      </p:bgPr>
    </p:bg>
    <p:spTree>
      <p:nvGrpSpPr>
        <p:cNvPr id="1" name=""/>
        <p:cNvGrpSpPr/>
        <p:nvPr/>
      </p:nvGrpSpPr>
      <p:grpSpPr>
        <a:xfrm>
          <a:off x="0" y="0"/>
          <a:ext cx="0" cy="0"/>
          <a:chOff x="0" y="0"/>
          <a:chExt cx="0" cy="0"/>
        </a:xfrm>
      </p:grpSpPr>
      <p:sp>
        <p:nvSpPr>
          <p:cNvPr name="TextBox 2" id="2"/>
          <p:cNvSpPr txBox="true"/>
          <p:nvPr/>
        </p:nvSpPr>
        <p:spPr>
          <a:xfrm rot="0">
            <a:off x="17259300" y="9201150"/>
            <a:ext cx="152400" cy="209550"/>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Helvetica World"/>
                <a:ea typeface="Helvetica World"/>
                <a:cs typeface="Helvetica World"/>
                <a:sym typeface="Helvetica World"/>
              </a:rPr>
              <a:t>2</a:t>
            </a:r>
          </a:p>
        </p:txBody>
      </p:sp>
      <p:grpSp>
        <p:nvGrpSpPr>
          <p:cNvPr name="Group 3" id="3"/>
          <p:cNvGrpSpPr/>
          <p:nvPr/>
        </p:nvGrpSpPr>
        <p:grpSpPr>
          <a:xfrm rot="0">
            <a:off x="666750" y="666750"/>
            <a:ext cx="16954500" cy="8953500"/>
            <a:chOff x="0" y="0"/>
            <a:chExt cx="4465383" cy="2358123"/>
          </a:xfrm>
        </p:grpSpPr>
        <p:sp>
          <p:nvSpPr>
            <p:cNvPr name="Freeform 4" id="4"/>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FFFFFF"/>
            </a:solidFill>
            <a:ln cap="rnd">
              <a:noFill/>
              <a:prstDash val="solid"/>
              <a:round/>
            </a:ln>
          </p:spPr>
        </p:sp>
        <p:sp>
          <p:nvSpPr>
            <p:cNvPr name="TextBox 5" id="5"/>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grpSp>
        <p:nvGrpSpPr>
          <p:cNvPr name="Group 6" id="6"/>
          <p:cNvGrpSpPr/>
          <p:nvPr/>
        </p:nvGrpSpPr>
        <p:grpSpPr>
          <a:xfrm rot="0">
            <a:off x="1800225" y="1562100"/>
            <a:ext cx="12944475" cy="3657600"/>
            <a:chOff x="0" y="0"/>
            <a:chExt cx="17259300" cy="4876800"/>
          </a:xfrm>
        </p:grpSpPr>
        <p:sp>
          <p:nvSpPr>
            <p:cNvPr name="TextBox 7" id="7"/>
            <p:cNvSpPr txBox="true"/>
            <p:nvPr/>
          </p:nvSpPr>
          <p:spPr>
            <a:xfrm rot="0">
              <a:off x="0" y="-85725"/>
              <a:ext cx="17259300" cy="1702858"/>
            </a:xfrm>
            <a:prstGeom prst="rect">
              <a:avLst/>
            </a:prstGeom>
          </p:spPr>
          <p:txBody>
            <a:bodyPr anchor="t" rtlCol="false" tIns="0" lIns="0" bIns="0" rIns="0">
              <a:spAutoFit/>
            </a:bodyPr>
            <a:lstStyle/>
            <a:p>
              <a:pPr algn="l" marL="0" indent="0" lvl="0">
                <a:lnSpc>
                  <a:spcPts val="10400"/>
                </a:lnSpc>
              </a:pPr>
              <a:r>
                <a:rPr lang="en-US" sz="8000" spc="-240">
                  <a:solidFill>
                    <a:srgbClr val="000000"/>
                  </a:solidFill>
                  <a:latin typeface="Georgia Pro Condensed"/>
                  <a:ea typeface="Georgia Pro Condensed"/>
                  <a:cs typeface="Georgia Pro Condensed"/>
                  <a:sym typeface="Georgia Pro Condensed"/>
                </a:rPr>
                <a:t>Chuyển đổi số trong giáo dục</a:t>
              </a:r>
            </a:p>
          </p:txBody>
        </p:sp>
        <p:sp>
          <p:nvSpPr>
            <p:cNvPr name="TextBox 8" id="8"/>
            <p:cNvSpPr txBox="true"/>
            <p:nvPr/>
          </p:nvSpPr>
          <p:spPr>
            <a:xfrm rot="0">
              <a:off x="0" y="2187687"/>
              <a:ext cx="17259300" cy="568325"/>
            </a:xfrm>
            <a:prstGeom prst="rect">
              <a:avLst/>
            </a:prstGeom>
          </p:spPr>
          <p:txBody>
            <a:bodyPr anchor="t" rtlCol="false" tIns="0" lIns="0" bIns="0" rIns="0">
              <a:spAutoFit/>
            </a:bodyPr>
            <a:lstStyle/>
            <a:p>
              <a:pPr algn="l" marL="0" indent="0" lvl="0">
                <a:lnSpc>
                  <a:spcPts val="3000"/>
                </a:lnSpc>
                <a:spcBef>
                  <a:spcPct val="0"/>
                </a:spcBef>
              </a:pPr>
              <a:r>
                <a:rPr lang="en-US" b="true" sz="2500" spc="-37">
                  <a:solidFill>
                    <a:srgbClr val="000000"/>
                  </a:solidFill>
                  <a:latin typeface="Helvetica World Bold"/>
                  <a:ea typeface="Helvetica World Bold"/>
                  <a:cs typeface="Helvetica World Bold"/>
                  <a:sym typeface="Helvetica World Bold"/>
                </a:rPr>
                <a:t>Bối cảnh và tầm quan trọng hiện nay</a:t>
              </a:r>
            </a:p>
          </p:txBody>
        </p:sp>
        <p:sp>
          <p:nvSpPr>
            <p:cNvPr name="TextBox 9" id="9"/>
            <p:cNvSpPr txBox="true"/>
            <p:nvPr/>
          </p:nvSpPr>
          <p:spPr>
            <a:xfrm rot="0">
              <a:off x="0" y="3059641"/>
              <a:ext cx="13512134" cy="1817159"/>
            </a:xfrm>
            <a:prstGeom prst="rect">
              <a:avLst/>
            </a:prstGeom>
          </p:spPr>
          <p:txBody>
            <a:bodyPr anchor="t" rtlCol="false" tIns="0" lIns="0" bIns="0" rIns="0">
              <a:spAutoFit/>
            </a:bodyPr>
            <a:lstStyle/>
            <a:p>
              <a:pPr algn="l" marL="0" indent="0" lvl="0">
                <a:lnSpc>
                  <a:spcPts val="3499"/>
                </a:lnSpc>
              </a:pPr>
              <a:r>
                <a:rPr lang="en-US" sz="2499" spc="-37">
                  <a:solidFill>
                    <a:srgbClr val="000000"/>
                  </a:solidFill>
                  <a:latin typeface="Helvetica World"/>
                  <a:ea typeface="Helvetica World"/>
                  <a:cs typeface="Helvetica World"/>
                  <a:sym typeface="Helvetica World"/>
                </a:rPr>
                <a:t>Chuyển đổi số trong giáo dục là </a:t>
              </a:r>
              <a:r>
                <a:rPr lang="en-US" b="true" sz="2499" spc="-37">
                  <a:solidFill>
                    <a:srgbClr val="000000"/>
                  </a:solidFill>
                  <a:latin typeface="Helvetica World Bold"/>
                  <a:ea typeface="Helvetica World Bold"/>
                  <a:cs typeface="Helvetica World Bold"/>
                  <a:sym typeface="Helvetica World Bold"/>
                </a:rPr>
                <a:t>cần thiết</a:t>
              </a:r>
              <a:r>
                <a:rPr lang="en-US" sz="2499" spc="-37">
                  <a:solidFill>
                    <a:srgbClr val="000000"/>
                  </a:solidFill>
                  <a:latin typeface="Helvetica World"/>
                  <a:ea typeface="Helvetica World"/>
                  <a:cs typeface="Helvetica World"/>
                  <a:sym typeface="Helvetica World"/>
                </a:rPr>
                <a:t> để nâng cao hiệu quả quản lý. Việc thay thế sổ liên lạc giấy bằng phần mềm giúp </a:t>
              </a:r>
              <a:r>
                <a:rPr lang="en-US" b="true" sz="2499" spc="-37">
                  <a:solidFill>
                    <a:srgbClr val="000000"/>
                  </a:solidFill>
                  <a:latin typeface="Helvetica World Bold"/>
                  <a:ea typeface="Helvetica World Bold"/>
                  <a:cs typeface="Helvetica World Bold"/>
                  <a:sym typeface="Helvetica World Bold"/>
                </a:rPr>
                <a:t>tiết kiệm thời gian</a:t>
              </a:r>
              <a:r>
                <a:rPr lang="en-US" sz="2499" spc="-37">
                  <a:solidFill>
                    <a:srgbClr val="000000"/>
                  </a:solidFill>
                  <a:latin typeface="Helvetica World"/>
                  <a:ea typeface="Helvetica World"/>
                  <a:cs typeface="Helvetica World"/>
                  <a:sym typeface="Helvetica World"/>
                </a:rPr>
                <a:t> và giảm thiểu thủ tục hành chính.</a:t>
              </a:r>
            </a:p>
          </p:txBody>
        </p:sp>
      </p:grpSp>
      <p:sp>
        <p:nvSpPr>
          <p:cNvPr name="Freeform 10" id="10"/>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82C2E6"/>
        </a:solidFill>
      </p:bgPr>
    </p:bg>
    <p:spTree>
      <p:nvGrpSpPr>
        <p:cNvPr id="1" name=""/>
        <p:cNvGrpSpPr/>
        <p:nvPr/>
      </p:nvGrpSpPr>
      <p:grpSpPr>
        <a:xfrm>
          <a:off x="0" y="0"/>
          <a:ext cx="0" cy="0"/>
          <a:chOff x="0" y="0"/>
          <a:chExt cx="0" cy="0"/>
        </a:xfrm>
      </p:grpSpPr>
      <p:grpSp>
        <p:nvGrpSpPr>
          <p:cNvPr name="Group 2" id="2"/>
          <p:cNvGrpSpPr/>
          <p:nvPr/>
        </p:nvGrpSpPr>
        <p:grpSpPr>
          <a:xfrm rot="0">
            <a:off x="666750" y="2908300"/>
            <a:ext cx="5448300" cy="6711950"/>
            <a:chOff x="0" y="0"/>
            <a:chExt cx="1434943" cy="1767756"/>
          </a:xfrm>
        </p:grpSpPr>
        <p:sp>
          <p:nvSpPr>
            <p:cNvPr name="Freeform 3" id="3"/>
            <p:cNvSpPr/>
            <p:nvPr/>
          </p:nvSpPr>
          <p:spPr>
            <a:xfrm flipH="false" flipV="false" rot="0">
              <a:off x="0" y="0"/>
              <a:ext cx="1434943" cy="1767756"/>
            </a:xfrm>
            <a:custGeom>
              <a:avLst/>
              <a:gdLst/>
              <a:ahLst/>
              <a:cxnLst/>
              <a:rect r="r" b="b" t="t" l="l"/>
              <a:pathLst>
                <a:path h="1767756" w="1434943">
                  <a:moveTo>
                    <a:pt x="28420" y="0"/>
                  </a:moveTo>
                  <a:lnTo>
                    <a:pt x="1406524" y="0"/>
                  </a:lnTo>
                  <a:cubicBezTo>
                    <a:pt x="1422219" y="0"/>
                    <a:pt x="1434943" y="12724"/>
                    <a:pt x="1434943" y="28420"/>
                  </a:cubicBezTo>
                  <a:lnTo>
                    <a:pt x="1434943" y="1739337"/>
                  </a:lnTo>
                  <a:cubicBezTo>
                    <a:pt x="1434943" y="1755033"/>
                    <a:pt x="1422219" y="1767756"/>
                    <a:pt x="1406524" y="1767756"/>
                  </a:cubicBezTo>
                  <a:lnTo>
                    <a:pt x="28420" y="1767756"/>
                  </a:lnTo>
                  <a:cubicBezTo>
                    <a:pt x="12724" y="1767756"/>
                    <a:pt x="0" y="1755033"/>
                    <a:pt x="0" y="1739337"/>
                  </a:cubicBezTo>
                  <a:lnTo>
                    <a:pt x="0" y="28420"/>
                  </a:lnTo>
                  <a:cubicBezTo>
                    <a:pt x="0" y="12724"/>
                    <a:pt x="12724" y="0"/>
                    <a:pt x="28420" y="0"/>
                  </a:cubicBezTo>
                  <a:close/>
                </a:path>
              </a:pathLst>
            </a:custGeom>
            <a:solidFill>
              <a:srgbClr val="FFFFFF"/>
            </a:solidFill>
          </p:spPr>
        </p:sp>
        <p:sp>
          <p:nvSpPr>
            <p:cNvPr name="TextBox 4" id="4"/>
            <p:cNvSpPr txBox="true"/>
            <p:nvPr/>
          </p:nvSpPr>
          <p:spPr>
            <a:xfrm>
              <a:off x="0" y="-28575"/>
              <a:ext cx="1434943" cy="1796331"/>
            </a:xfrm>
            <a:prstGeom prst="rect">
              <a:avLst/>
            </a:prstGeom>
          </p:spPr>
          <p:txBody>
            <a:bodyPr anchor="ctr" rtlCol="false" tIns="50800" lIns="50800" bIns="50800" rIns="50800"/>
            <a:lstStyle/>
            <a:p>
              <a:pPr algn="ctr">
                <a:lnSpc>
                  <a:spcPts val="1960"/>
                </a:lnSpc>
              </a:pPr>
            </a:p>
          </p:txBody>
        </p:sp>
      </p:grpSp>
      <p:grpSp>
        <p:nvGrpSpPr>
          <p:cNvPr name="Group 5" id="5"/>
          <p:cNvGrpSpPr/>
          <p:nvPr/>
        </p:nvGrpSpPr>
        <p:grpSpPr>
          <a:xfrm rot="0">
            <a:off x="6419850" y="2908300"/>
            <a:ext cx="5448300" cy="6711950"/>
            <a:chOff x="0" y="0"/>
            <a:chExt cx="1434943" cy="1767756"/>
          </a:xfrm>
        </p:grpSpPr>
        <p:sp>
          <p:nvSpPr>
            <p:cNvPr name="Freeform 6" id="6"/>
            <p:cNvSpPr/>
            <p:nvPr/>
          </p:nvSpPr>
          <p:spPr>
            <a:xfrm flipH="false" flipV="false" rot="0">
              <a:off x="0" y="0"/>
              <a:ext cx="1434943" cy="1767756"/>
            </a:xfrm>
            <a:custGeom>
              <a:avLst/>
              <a:gdLst/>
              <a:ahLst/>
              <a:cxnLst/>
              <a:rect r="r" b="b" t="t" l="l"/>
              <a:pathLst>
                <a:path h="1767756" w="1434943">
                  <a:moveTo>
                    <a:pt x="28420" y="0"/>
                  </a:moveTo>
                  <a:lnTo>
                    <a:pt x="1406524" y="0"/>
                  </a:lnTo>
                  <a:cubicBezTo>
                    <a:pt x="1422219" y="0"/>
                    <a:pt x="1434943" y="12724"/>
                    <a:pt x="1434943" y="28420"/>
                  </a:cubicBezTo>
                  <a:lnTo>
                    <a:pt x="1434943" y="1739337"/>
                  </a:lnTo>
                  <a:cubicBezTo>
                    <a:pt x="1434943" y="1755033"/>
                    <a:pt x="1422219" y="1767756"/>
                    <a:pt x="1406524" y="1767756"/>
                  </a:cubicBezTo>
                  <a:lnTo>
                    <a:pt x="28420" y="1767756"/>
                  </a:lnTo>
                  <a:cubicBezTo>
                    <a:pt x="12724" y="1767756"/>
                    <a:pt x="0" y="1755033"/>
                    <a:pt x="0" y="1739337"/>
                  </a:cubicBezTo>
                  <a:lnTo>
                    <a:pt x="0" y="28420"/>
                  </a:lnTo>
                  <a:cubicBezTo>
                    <a:pt x="0" y="12724"/>
                    <a:pt x="12724" y="0"/>
                    <a:pt x="28420" y="0"/>
                  </a:cubicBezTo>
                  <a:close/>
                </a:path>
              </a:pathLst>
            </a:custGeom>
            <a:solidFill>
              <a:srgbClr val="FFFFFF"/>
            </a:solidFill>
          </p:spPr>
        </p:sp>
        <p:sp>
          <p:nvSpPr>
            <p:cNvPr name="TextBox 7" id="7"/>
            <p:cNvSpPr txBox="true"/>
            <p:nvPr/>
          </p:nvSpPr>
          <p:spPr>
            <a:xfrm>
              <a:off x="0" y="-28575"/>
              <a:ext cx="1434943" cy="1796331"/>
            </a:xfrm>
            <a:prstGeom prst="rect">
              <a:avLst/>
            </a:prstGeom>
          </p:spPr>
          <p:txBody>
            <a:bodyPr anchor="ctr" rtlCol="false" tIns="50800" lIns="50800" bIns="50800" rIns="50800"/>
            <a:lstStyle/>
            <a:p>
              <a:pPr algn="ctr">
                <a:lnSpc>
                  <a:spcPts val="1960"/>
                </a:lnSpc>
              </a:pPr>
            </a:p>
          </p:txBody>
        </p:sp>
      </p:grpSp>
      <p:grpSp>
        <p:nvGrpSpPr>
          <p:cNvPr name="Group 8" id="8"/>
          <p:cNvGrpSpPr/>
          <p:nvPr/>
        </p:nvGrpSpPr>
        <p:grpSpPr>
          <a:xfrm rot="0">
            <a:off x="12172950" y="2908300"/>
            <a:ext cx="5448300" cy="6711950"/>
            <a:chOff x="0" y="0"/>
            <a:chExt cx="1434943" cy="1767756"/>
          </a:xfrm>
        </p:grpSpPr>
        <p:sp>
          <p:nvSpPr>
            <p:cNvPr name="Freeform 9" id="9"/>
            <p:cNvSpPr/>
            <p:nvPr/>
          </p:nvSpPr>
          <p:spPr>
            <a:xfrm flipH="false" flipV="false" rot="0">
              <a:off x="0" y="0"/>
              <a:ext cx="1434943" cy="1767756"/>
            </a:xfrm>
            <a:custGeom>
              <a:avLst/>
              <a:gdLst/>
              <a:ahLst/>
              <a:cxnLst/>
              <a:rect r="r" b="b" t="t" l="l"/>
              <a:pathLst>
                <a:path h="1767756" w="1434943">
                  <a:moveTo>
                    <a:pt x="28420" y="0"/>
                  </a:moveTo>
                  <a:lnTo>
                    <a:pt x="1406524" y="0"/>
                  </a:lnTo>
                  <a:cubicBezTo>
                    <a:pt x="1422219" y="0"/>
                    <a:pt x="1434943" y="12724"/>
                    <a:pt x="1434943" y="28420"/>
                  </a:cubicBezTo>
                  <a:lnTo>
                    <a:pt x="1434943" y="1739337"/>
                  </a:lnTo>
                  <a:cubicBezTo>
                    <a:pt x="1434943" y="1755033"/>
                    <a:pt x="1422219" y="1767756"/>
                    <a:pt x="1406524" y="1767756"/>
                  </a:cubicBezTo>
                  <a:lnTo>
                    <a:pt x="28420" y="1767756"/>
                  </a:lnTo>
                  <a:cubicBezTo>
                    <a:pt x="12724" y="1767756"/>
                    <a:pt x="0" y="1755033"/>
                    <a:pt x="0" y="1739337"/>
                  </a:cubicBezTo>
                  <a:lnTo>
                    <a:pt x="0" y="28420"/>
                  </a:lnTo>
                  <a:cubicBezTo>
                    <a:pt x="0" y="12724"/>
                    <a:pt x="12724" y="0"/>
                    <a:pt x="28420" y="0"/>
                  </a:cubicBezTo>
                  <a:close/>
                </a:path>
              </a:pathLst>
            </a:custGeom>
            <a:solidFill>
              <a:srgbClr val="FFFFFF"/>
            </a:solidFill>
          </p:spPr>
        </p:sp>
        <p:sp>
          <p:nvSpPr>
            <p:cNvPr name="TextBox 10" id="10"/>
            <p:cNvSpPr txBox="true"/>
            <p:nvPr/>
          </p:nvSpPr>
          <p:spPr>
            <a:xfrm>
              <a:off x="0" y="-28575"/>
              <a:ext cx="1434943" cy="1796331"/>
            </a:xfrm>
            <a:prstGeom prst="rect">
              <a:avLst/>
            </a:prstGeom>
          </p:spPr>
          <p:txBody>
            <a:bodyPr anchor="ctr" rtlCol="false" tIns="50800" lIns="50800" bIns="50800" rIns="50800"/>
            <a:lstStyle/>
            <a:p>
              <a:pPr algn="ctr">
                <a:lnSpc>
                  <a:spcPts val="1960"/>
                </a:lnSpc>
              </a:pPr>
            </a:p>
          </p:txBody>
        </p:sp>
      </p:grpSp>
      <p:grpSp>
        <p:nvGrpSpPr>
          <p:cNvPr name="Group 11" id="11"/>
          <p:cNvGrpSpPr/>
          <p:nvPr/>
        </p:nvGrpSpPr>
        <p:grpSpPr>
          <a:xfrm rot="0">
            <a:off x="1066053" y="4248150"/>
            <a:ext cx="4649694" cy="3581400"/>
            <a:chOff x="0" y="0"/>
            <a:chExt cx="1259398" cy="970044"/>
          </a:xfrm>
        </p:grpSpPr>
        <p:sp>
          <p:nvSpPr>
            <p:cNvPr name="Freeform 12" id="12"/>
            <p:cNvSpPr/>
            <p:nvPr/>
          </p:nvSpPr>
          <p:spPr>
            <a:xfrm flipH="false" flipV="false" rot="0">
              <a:off x="0" y="0"/>
              <a:ext cx="1259398" cy="970044"/>
            </a:xfrm>
            <a:custGeom>
              <a:avLst/>
              <a:gdLst/>
              <a:ahLst/>
              <a:cxnLst/>
              <a:rect r="r" b="b" t="t" l="l"/>
              <a:pathLst>
                <a:path h="970044" w="1259398">
                  <a:moveTo>
                    <a:pt x="33301" y="0"/>
                  </a:moveTo>
                  <a:lnTo>
                    <a:pt x="1226097" y="0"/>
                  </a:lnTo>
                  <a:cubicBezTo>
                    <a:pt x="1244489" y="0"/>
                    <a:pt x="1259398" y="14909"/>
                    <a:pt x="1259398" y="33301"/>
                  </a:cubicBezTo>
                  <a:lnTo>
                    <a:pt x="1259398" y="936743"/>
                  </a:lnTo>
                  <a:cubicBezTo>
                    <a:pt x="1259398" y="955135"/>
                    <a:pt x="1244489" y="970044"/>
                    <a:pt x="1226097" y="970044"/>
                  </a:cubicBezTo>
                  <a:lnTo>
                    <a:pt x="33301" y="970044"/>
                  </a:lnTo>
                  <a:cubicBezTo>
                    <a:pt x="24469" y="970044"/>
                    <a:pt x="15999" y="966535"/>
                    <a:pt x="9754" y="960290"/>
                  </a:cubicBezTo>
                  <a:cubicBezTo>
                    <a:pt x="3508" y="954045"/>
                    <a:pt x="0" y="945575"/>
                    <a:pt x="0" y="936743"/>
                  </a:cubicBezTo>
                  <a:lnTo>
                    <a:pt x="0" y="33301"/>
                  </a:lnTo>
                  <a:cubicBezTo>
                    <a:pt x="0" y="24469"/>
                    <a:pt x="3508" y="15999"/>
                    <a:pt x="9754" y="9754"/>
                  </a:cubicBezTo>
                  <a:cubicBezTo>
                    <a:pt x="15999" y="3508"/>
                    <a:pt x="24469" y="0"/>
                    <a:pt x="33301" y="0"/>
                  </a:cubicBezTo>
                  <a:close/>
                </a:path>
              </a:pathLst>
            </a:custGeom>
            <a:blipFill>
              <a:blip r:embed="rId2"/>
              <a:stretch>
                <a:fillRect l="-342" t="0" r="-342" b="0"/>
              </a:stretch>
            </a:blipFill>
          </p:spPr>
        </p:sp>
      </p:grpSp>
      <p:grpSp>
        <p:nvGrpSpPr>
          <p:cNvPr name="Group 13" id="13"/>
          <p:cNvGrpSpPr/>
          <p:nvPr/>
        </p:nvGrpSpPr>
        <p:grpSpPr>
          <a:xfrm rot="0">
            <a:off x="6819153" y="4248150"/>
            <a:ext cx="4649694" cy="3581400"/>
            <a:chOff x="0" y="0"/>
            <a:chExt cx="1259398" cy="970044"/>
          </a:xfrm>
        </p:grpSpPr>
        <p:sp>
          <p:nvSpPr>
            <p:cNvPr name="Freeform 14" id="14"/>
            <p:cNvSpPr/>
            <p:nvPr/>
          </p:nvSpPr>
          <p:spPr>
            <a:xfrm flipH="false" flipV="false" rot="0">
              <a:off x="0" y="0"/>
              <a:ext cx="1259398" cy="970044"/>
            </a:xfrm>
            <a:custGeom>
              <a:avLst/>
              <a:gdLst/>
              <a:ahLst/>
              <a:cxnLst/>
              <a:rect r="r" b="b" t="t" l="l"/>
              <a:pathLst>
                <a:path h="970044" w="1259398">
                  <a:moveTo>
                    <a:pt x="33301" y="0"/>
                  </a:moveTo>
                  <a:lnTo>
                    <a:pt x="1226097" y="0"/>
                  </a:lnTo>
                  <a:cubicBezTo>
                    <a:pt x="1244489" y="0"/>
                    <a:pt x="1259398" y="14909"/>
                    <a:pt x="1259398" y="33301"/>
                  </a:cubicBezTo>
                  <a:lnTo>
                    <a:pt x="1259398" y="936743"/>
                  </a:lnTo>
                  <a:cubicBezTo>
                    <a:pt x="1259398" y="955135"/>
                    <a:pt x="1244489" y="970044"/>
                    <a:pt x="1226097" y="970044"/>
                  </a:cubicBezTo>
                  <a:lnTo>
                    <a:pt x="33301" y="970044"/>
                  </a:lnTo>
                  <a:cubicBezTo>
                    <a:pt x="24469" y="970044"/>
                    <a:pt x="15999" y="966535"/>
                    <a:pt x="9754" y="960290"/>
                  </a:cubicBezTo>
                  <a:cubicBezTo>
                    <a:pt x="3508" y="954045"/>
                    <a:pt x="0" y="945575"/>
                    <a:pt x="0" y="936743"/>
                  </a:cubicBezTo>
                  <a:lnTo>
                    <a:pt x="0" y="33301"/>
                  </a:lnTo>
                  <a:cubicBezTo>
                    <a:pt x="0" y="24469"/>
                    <a:pt x="3508" y="15999"/>
                    <a:pt x="9754" y="9754"/>
                  </a:cubicBezTo>
                  <a:cubicBezTo>
                    <a:pt x="15999" y="3508"/>
                    <a:pt x="24469" y="0"/>
                    <a:pt x="33301" y="0"/>
                  </a:cubicBezTo>
                  <a:close/>
                </a:path>
              </a:pathLst>
            </a:custGeom>
            <a:blipFill>
              <a:blip r:embed="rId3"/>
              <a:stretch>
                <a:fillRect l="-342" t="0" r="-342" b="0"/>
              </a:stretch>
            </a:blipFill>
          </p:spPr>
        </p:sp>
      </p:grpSp>
      <p:grpSp>
        <p:nvGrpSpPr>
          <p:cNvPr name="Group 15" id="15"/>
          <p:cNvGrpSpPr/>
          <p:nvPr/>
        </p:nvGrpSpPr>
        <p:grpSpPr>
          <a:xfrm rot="0">
            <a:off x="12572253" y="4248150"/>
            <a:ext cx="4649694" cy="3581400"/>
            <a:chOff x="0" y="0"/>
            <a:chExt cx="1259398" cy="970044"/>
          </a:xfrm>
        </p:grpSpPr>
        <p:sp>
          <p:nvSpPr>
            <p:cNvPr name="Freeform 16" id="16"/>
            <p:cNvSpPr/>
            <p:nvPr/>
          </p:nvSpPr>
          <p:spPr>
            <a:xfrm flipH="false" flipV="false" rot="0">
              <a:off x="0" y="0"/>
              <a:ext cx="1259398" cy="970044"/>
            </a:xfrm>
            <a:custGeom>
              <a:avLst/>
              <a:gdLst/>
              <a:ahLst/>
              <a:cxnLst/>
              <a:rect r="r" b="b" t="t" l="l"/>
              <a:pathLst>
                <a:path h="970044" w="1259398">
                  <a:moveTo>
                    <a:pt x="33301" y="0"/>
                  </a:moveTo>
                  <a:lnTo>
                    <a:pt x="1226097" y="0"/>
                  </a:lnTo>
                  <a:cubicBezTo>
                    <a:pt x="1244489" y="0"/>
                    <a:pt x="1259398" y="14909"/>
                    <a:pt x="1259398" y="33301"/>
                  </a:cubicBezTo>
                  <a:lnTo>
                    <a:pt x="1259398" y="936743"/>
                  </a:lnTo>
                  <a:cubicBezTo>
                    <a:pt x="1259398" y="955135"/>
                    <a:pt x="1244489" y="970044"/>
                    <a:pt x="1226097" y="970044"/>
                  </a:cubicBezTo>
                  <a:lnTo>
                    <a:pt x="33301" y="970044"/>
                  </a:lnTo>
                  <a:cubicBezTo>
                    <a:pt x="24469" y="970044"/>
                    <a:pt x="15999" y="966535"/>
                    <a:pt x="9754" y="960290"/>
                  </a:cubicBezTo>
                  <a:cubicBezTo>
                    <a:pt x="3508" y="954045"/>
                    <a:pt x="0" y="945575"/>
                    <a:pt x="0" y="936743"/>
                  </a:cubicBezTo>
                  <a:lnTo>
                    <a:pt x="0" y="33301"/>
                  </a:lnTo>
                  <a:cubicBezTo>
                    <a:pt x="0" y="24469"/>
                    <a:pt x="3508" y="15999"/>
                    <a:pt x="9754" y="9754"/>
                  </a:cubicBezTo>
                  <a:cubicBezTo>
                    <a:pt x="15999" y="3508"/>
                    <a:pt x="24469" y="0"/>
                    <a:pt x="33301" y="0"/>
                  </a:cubicBezTo>
                  <a:close/>
                </a:path>
              </a:pathLst>
            </a:custGeom>
            <a:blipFill>
              <a:blip r:embed="rId4"/>
              <a:stretch>
                <a:fillRect l="-342" t="0" r="-342" b="0"/>
              </a:stretch>
            </a:blipFill>
          </p:spPr>
        </p:sp>
      </p:grpSp>
      <p:sp>
        <p:nvSpPr>
          <p:cNvPr name="TextBox 17" id="17"/>
          <p:cNvSpPr txBox="true"/>
          <p:nvPr/>
        </p:nvSpPr>
        <p:spPr>
          <a:xfrm rot="0">
            <a:off x="1021783" y="8263946"/>
            <a:ext cx="4738234" cy="711200"/>
          </a:xfrm>
          <a:prstGeom prst="rect">
            <a:avLst/>
          </a:prstGeom>
        </p:spPr>
        <p:txBody>
          <a:bodyPr anchor="t" rtlCol="false" tIns="0" lIns="0" bIns="0" rIns="0">
            <a:spAutoFit/>
          </a:bodyPr>
          <a:lstStyle/>
          <a:p>
            <a:pPr algn="ctr" marL="0" indent="0" lvl="0">
              <a:lnSpc>
                <a:spcPts val="2800"/>
              </a:lnSpc>
            </a:pPr>
            <a:r>
              <a:rPr lang="en-US" sz="2000" spc="-30">
                <a:solidFill>
                  <a:srgbClr val="000000"/>
                </a:solidFill>
                <a:latin typeface="Helvetica World"/>
                <a:ea typeface="Helvetica World"/>
                <a:cs typeface="Helvetica World"/>
                <a:sym typeface="Helvetica World"/>
              </a:rPr>
              <a:t>Bảng Users chứa thông tin chi tiết về người dùng trong hệ thống.</a:t>
            </a:r>
          </a:p>
        </p:txBody>
      </p:sp>
      <p:sp>
        <p:nvSpPr>
          <p:cNvPr name="TextBox 18" id="18"/>
          <p:cNvSpPr txBox="true"/>
          <p:nvPr/>
        </p:nvSpPr>
        <p:spPr>
          <a:xfrm rot="0">
            <a:off x="1041066" y="3381375"/>
            <a:ext cx="4699667" cy="543561"/>
          </a:xfrm>
          <a:prstGeom prst="rect">
            <a:avLst/>
          </a:prstGeom>
        </p:spPr>
        <p:txBody>
          <a:bodyPr anchor="t" rtlCol="false" tIns="0" lIns="0" bIns="0" rIns="0">
            <a:spAutoFit/>
          </a:bodyPr>
          <a:lstStyle/>
          <a:p>
            <a:pPr algn="ctr" marL="0" indent="0" lvl="0">
              <a:lnSpc>
                <a:spcPts val="4180"/>
              </a:lnSpc>
              <a:spcBef>
                <a:spcPct val="0"/>
              </a:spcBef>
            </a:pPr>
            <a:r>
              <a:rPr lang="en-US" sz="3800" spc="-95" strike="noStrike" u="none">
                <a:solidFill>
                  <a:srgbClr val="000000"/>
                </a:solidFill>
                <a:latin typeface="Georgia Pro Condensed"/>
                <a:ea typeface="Georgia Pro Condensed"/>
                <a:cs typeface="Georgia Pro Condensed"/>
                <a:sym typeface="Georgia Pro Condensed"/>
              </a:rPr>
              <a:t>Users</a:t>
            </a:r>
          </a:p>
        </p:txBody>
      </p:sp>
      <p:sp>
        <p:nvSpPr>
          <p:cNvPr name="TextBox 19" id="19"/>
          <p:cNvSpPr txBox="true"/>
          <p:nvPr/>
        </p:nvSpPr>
        <p:spPr>
          <a:xfrm rot="0">
            <a:off x="6773192" y="8263946"/>
            <a:ext cx="4741615" cy="711200"/>
          </a:xfrm>
          <a:prstGeom prst="rect">
            <a:avLst/>
          </a:prstGeom>
        </p:spPr>
        <p:txBody>
          <a:bodyPr anchor="t" rtlCol="false" tIns="0" lIns="0" bIns="0" rIns="0">
            <a:spAutoFit/>
          </a:bodyPr>
          <a:lstStyle/>
          <a:p>
            <a:pPr algn="ctr" marL="0" indent="0" lvl="0">
              <a:lnSpc>
                <a:spcPts val="2800"/>
              </a:lnSpc>
            </a:pPr>
            <a:r>
              <a:rPr lang="en-US" sz="2000" spc="-30">
                <a:solidFill>
                  <a:srgbClr val="000000"/>
                </a:solidFill>
                <a:latin typeface="Helvetica World"/>
                <a:ea typeface="Helvetica World"/>
                <a:cs typeface="Helvetica World"/>
                <a:sym typeface="Helvetica World"/>
              </a:rPr>
              <a:t>Bảng Students lưu giữ hồ sơ học sinh, kết nối với kết quả học tập.</a:t>
            </a:r>
          </a:p>
        </p:txBody>
      </p:sp>
      <p:sp>
        <p:nvSpPr>
          <p:cNvPr name="TextBox 20" id="20"/>
          <p:cNvSpPr txBox="true"/>
          <p:nvPr/>
        </p:nvSpPr>
        <p:spPr>
          <a:xfrm rot="0">
            <a:off x="6773192" y="3381375"/>
            <a:ext cx="4741615" cy="543561"/>
          </a:xfrm>
          <a:prstGeom prst="rect">
            <a:avLst/>
          </a:prstGeom>
        </p:spPr>
        <p:txBody>
          <a:bodyPr anchor="t" rtlCol="false" tIns="0" lIns="0" bIns="0" rIns="0">
            <a:spAutoFit/>
          </a:bodyPr>
          <a:lstStyle/>
          <a:p>
            <a:pPr algn="ctr" marL="0" indent="0" lvl="0">
              <a:lnSpc>
                <a:spcPts val="4180"/>
              </a:lnSpc>
              <a:spcBef>
                <a:spcPct val="0"/>
              </a:spcBef>
            </a:pPr>
            <a:r>
              <a:rPr lang="en-US" sz="3800" spc="-95" strike="noStrike" u="none">
                <a:solidFill>
                  <a:srgbClr val="000000"/>
                </a:solidFill>
                <a:latin typeface="Georgia Pro Condensed"/>
                <a:ea typeface="Georgia Pro Condensed"/>
                <a:cs typeface="Georgia Pro Condensed"/>
                <a:sym typeface="Georgia Pro Condensed"/>
              </a:rPr>
              <a:t>Students</a:t>
            </a:r>
          </a:p>
        </p:txBody>
      </p:sp>
      <p:sp>
        <p:nvSpPr>
          <p:cNvPr name="TextBox 21" id="21"/>
          <p:cNvSpPr txBox="true"/>
          <p:nvPr/>
        </p:nvSpPr>
        <p:spPr>
          <a:xfrm rot="0">
            <a:off x="12551109" y="8262794"/>
            <a:ext cx="4691983" cy="711200"/>
          </a:xfrm>
          <a:prstGeom prst="rect">
            <a:avLst/>
          </a:prstGeom>
        </p:spPr>
        <p:txBody>
          <a:bodyPr anchor="t" rtlCol="false" tIns="0" lIns="0" bIns="0" rIns="0">
            <a:spAutoFit/>
          </a:bodyPr>
          <a:lstStyle/>
          <a:p>
            <a:pPr algn="ctr" marL="0" indent="0" lvl="0">
              <a:lnSpc>
                <a:spcPts val="2800"/>
              </a:lnSpc>
            </a:pPr>
            <a:r>
              <a:rPr lang="en-US" sz="2000" spc="-30">
                <a:solidFill>
                  <a:srgbClr val="000000"/>
                </a:solidFill>
                <a:latin typeface="Helvetica World"/>
                <a:ea typeface="Helvetica World"/>
                <a:cs typeface="Helvetica World"/>
                <a:sym typeface="Helvetica World"/>
              </a:rPr>
              <a:t>Bảng Classes quản lý thông tin về các lớp học và giờ học tương ứng.</a:t>
            </a:r>
          </a:p>
        </p:txBody>
      </p:sp>
      <p:sp>
        <p:nvSpPr>
          <p:cNvPr name="TextBox 22" id="22"/>
          <p:cNvSpPr txBox="true"/>
          <p:nvPr/>
        </p:nvSpPr>
        <p:spPr>
          <a:xfrm rot="0">
            <a:off x="12551109" y="3381375"/>
            <a:ext cx="4691983" cy="543561"/>
          </a:xfrm>
          <a:prstGeom prst="rect">
            <a:avLst/>
          </a:prstGeom>
        </p:spPr>
        <p:txBody>
          <a:bodyPr anchor="t" rtlCol="false" tIns="0" lIns="0" bIns="0" rIns="0">
            <a:spAutoFit/>
          </a:bodyPr>
          <a:lstStyle/>
          <a:p>
            <a:pPr algn="ctr" marL="0" indent="0" lvl="0">
              <a:lnSpc>
                <a:spcPts val="4180"/>
              </a:lnSpc>
            </a:pPr>
            <a:r>
              <a:rPr lang="en-US" sz="3800" spc="-95">
                <a:solidFill>
                  <a:srgbClr val="000000"/>
                </a:solidFill>
                <a:latin typeface="Georgia Pro Condensed"/>
                <a:ea typeface="Georgia Pro Condensed"/>
                <a:cs typeface="Georgia Pro Condensed"/>
                <a:sym typeface="Georgia Pro Condensed"/>
              </a:rPr>
              <a:t>Classes</a:t>
            </a:r>
          </a:p>
        </p:txBody>
      </p:sp>
      <p:sp>
        <p:nvSpPr>
          <p:cNvPr name="TextBox 23" id="23"/>
          <p:cNvSpPr txBox="true"/>
          <p:nvPr/>
        </p:nvSpPr>
        <p:spPr>
          <a:xfrm rot="0">
            <a:off x="666750" y="809625"/>
            <a:ext cx="16954500" cy="1069976"/>
          </a:xfrm>
          <a:prstGeom prst="rect">
            <a:avLst/>
          </a:prstGeom>
        </p:spPr>
        <p:txBody>
          <a:bodyPr anchor="t" rtlCol="false" tIns="0" lIns="0" bIns="0" rIns="0">
            <a:spAutoFit/>
          </a:bodyPr>
          <a:lstStyle/>
          <a:p>
            <a:pPr algn="ctr" marL="0" indent="0" lvl="0">
              <a:lnSpc>
                <a:spcPts val="8000"/>
              </a:lnSpc>
            </a:pPr>
            <a:r>
              <a:rPr lang="en-US" sz="8000" spc="-200">
                <a:solidFill>
                  <a:srgbClr val="000000"/>
                </a:solidFill>
                <a:latin typeface="Georgia Pro Condensed"/>
                <a:ea typeface="Georgia Pro Condensed"/>
                <a:cs typeface="Georgia Pro Condensed"/>
                <a:sym typeface="Georgia Pro Condensed"/>
              </a:rPr>
              <a:t>Mối quan hệ giữa các bảng</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82C2E6"/>
        </a:solidFill>
      </p:bgPr>
    </p:bg>
    <p:spTree>
      <p:nvGrpSpPr>
        <p:cNvPr id="1" name=""/>
        <p:cNvGrpSpPr/>
        <p:nvPr/>
      </p:nvGrpSpPr>
      <p:grpSpPr>
        <a:xfrm>
          <a:off x="0" y="0"/>
          <a:ext cx="0" cy="0"/>
          <a:chOff x="0" y="0"/>
          <a:chExt cx="0" cy="0"/>
        </a:xfrm>
      </p:grpSpPr>
      <p:sp>
        <p:nvSpPr>
          <p:cNvPr name="Freeform 2" id="2"/>
          <p:cNvSpPr/>
          <p:nvPr/>
        </p:nvSpPr>
        <p:spPr>
          <a:xfrm flipH="false" flipV="false" rot="0">
            <a:off x="1352723" y="691746"/>
            <a:ext cx="15331773" cy="8226026"/>
          </a:xfrm>
          <a:custGeom>
            <a:avLst/>
            <a:gdLst/>
            <a:ahLst/>
            <a:cxnLst/>
            <a:rect r="r" b="b" t="t" l="l"/>
            <a:pathLst>
              <a:path h="8226026" w="15331773">
                <a:moveTo>
                  <a:pt x="0" y="0"/>
                </a:moveTo>
                <a:lnTo>
                  <a:pt x="15331774" y="0"/>
                </a:lnTo>
                <a:lnTo>
                  <a:pt x="15331774" y="8226027"/>
                </a:lnTo>
                <a:lnTo>
                  <a:pt x="0" y="8226027"/>
                </a:lnTo>
                <a:lnTo>
                  <a:pt x="0" y="0"/>
                </a:lnTo>
                <a:close/>
              </a:path>
            </a:pathLst>
          </a:custGeom>
          <a:blipFill>
            <a:blip r:embed="rId2"/>
            <a:stretch>
              <a:fillRect l="0" t="-522" r="-86" b="-2542"/>
            </a:stretch>
          </a:blipFill>
        </p:spPr>
      </p:sp>
      <p:sp>
        <p:nvSpPr>
          <p:cNvPr name="TextBox 3" id="3"/>
          <p:cNvSpPr txBox="true"/>
          <p:nvPr/>
        </p:nvSpPr>
        <p:spPr>
          <a:xfrm rot="0">
            <a:off x="1352723" y="8917773"/>
            <a:ext cx="15331773" cy="781050"/>
          </a:xfrm>
          <a:prstGeom prst="rect">
            <a:avLst/>
          </a:prstGeom>
        </p:spPr>
        <p:txBody>
          <a:bodyPr anchor="t" rtlCol="false" tIns="0" lIns="0" bIns="0" rIns="0">
            <a:spAutoFit/>
          </a:bodyPr>
          <a:lstStyle/>
          <a:p>
            <a:pPr algn="ctr">
              <a:lnSpc>
                <a:spcPts val="2999"/>
              </a:lnSpc>
              <a:spcBef>
                <a:spcPct val="0"/>
              </a:spcBef>
            </a:pPr>
            <a:r>
              <a:rPr lang="en-US" b="true" sz="2499" spc="-37">
                <a:solidFill>
                  <a:srgbClr val="000000"/>
                </a:solidFill>
                <a:latin typeface="Helvetica World Bold"/>
                <a:ea typeface="Helvetica World Bold"/>
                <a:cs typeface="Helvetica World Bold"/>
                <a:sym typeface="Helvetica World Bold"/>
              </a:rPr>
              <a:t>Hình 4.2.</a:t>
            </a:r>
            <a:r>
              <a:rPr lang="en-US" b="true" sz="2499" spc="-37">
                <a:solidFill>
                  <a:srgbClr val="000000"/>
                </a:solidFill>
                <a:latin typeface="Helvetica World Bold"/>
                <a:ea typeface="Helvetica World Bold"/>
                <a:cs typeface="Helvetica World Bold"/>
                <a:sym typeface="Helvetica World Bold"/>
              </a:rPr>
              <a:t> Sơ đồ liên kết thực thể </a:t>
            </a:r>
          </a:p>
          <a:p>
            <a:pPr algn="ctr">
              <a:lnSpc>
                <a:spcPts val="2999"/>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9ADAFF"/>
        </a:solidFill>
      </p:bgPr>
    </p:bg>
    <p:spTree>
      <p:nvGrpSpPr>
        <p:cNvPr id="1" name=""/>
        <p:cNvGrpSpPr/>
        <p:nvPr/>
      </p:nvGrpSpPr>
      <p:grpSpPr>
        <a:xfrm>
          <a:off x="0" y="0"/>
          <a:ext cx="0" cy="0"/>
          <a:chOff x="0" y="0"/>
          <a:chExt cx="0" cy="0"/>
        </a:xfrm>
      </p:grpSpPr>
      <p:sp>
        <p:nvSpPr>
          <p:cNvPr name="TextBox 2" id="2"/>
          <p:cNvSpPr txBox="true"/>
          <p:nvPr/>
        </p:nvSpPr>
        <p:spPr>
          <a:xfrm rot="0">
            <a:off x="17259300" y="9201150"/>
            <a:ext cx="152400" cy="209550"/>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Helvetica World"/>
                <a:ea typeface="Helvetica World"/>
                <a:cs typeface="Helvetica World"/>
                <a:sym typeface="Helvetica World"/>
              </a:rPr>
              <a:t>22</a:t>
            </a:r>
          </a:p>
        </p:txBody>
      </p:sp>
      <p:grpSp>
        <p:nvGrpSpPr>
          <p:cNvPr name="Group 3" id="3"/>
          <p:cNvGrpSpPr/>
          <p:nvPr/>
        </p:nvGrpSpPr>
        <p:grpSpPr>
          <a:xfrm rot="0">
            <a:off x="666750" y="666750"/>
            <a:ext cx="16954500" cy="8953500"/>
            <a:chOff x="0" y="0"/>
            <a:chExt cx="4465383" cy="2358123"/>
          </a:xfrm>
        </p:grpSpPr>
        <p:sp>
          <p:nvSpPr>
            <p:cNvPr name="Freeform 4" id="4"/>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FFFFFF"/>
            </a:solidFill>
            <a:ln cap="rnd">
              <a:noFill/>
              <a:prstDash val="solid"/>
              <a:round/>
            </a:ln>
          </p:spPr>
        </p:sp>
        <p:sp>
          <p:nvSpPr>
            <p:cNvPr name="TextBox 5" id="5"/>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grpSp>
        <p:nvGrpSpPr>
          <p:cNvPr name="Group 6" id="6"/>
          <p:cNvGrpSpPr/>
          <p:nvPr/>
        </p:nvGrpSpPr>
        <p:grpSpPr>
          <a:xfrm rot="0">
            <a:off x="1800225" y="1562100"/>
            <a:ext cx="13249275" cy="2067009"/>
            <a:chOff x="0" y="0"/>
            <a:chExt cx="17665700" cy="2756012"/>
          </a:xfrm>
        </p:grpSpPr>
        <p:sp>
          <p:nvSpPr>
            <p:cNvPr name="TextBox 7" id="7"/>
            <p:cNvSpPr txBox="true"/>
            <p:nvPr/>
          </p:nvSpPr>
          <p:spPr>
            <a:xfrm rot="0">
              <a:off x="0" y="-85725"/>
              <a:ext cx="17665700" cy="1702858"/>
            </a:xfrm>
            <a:prstGeom prst="rect">
              <a:avLst/>
            </a:prstGeom>
          </p:spPr>
          <p:txBody>
            <a:bodyPr anchor="t" rtlCol="false" tIns="0" lIns="0" bIns="0" rIns="0">
              <a:spAutoFit/>
            </a:bodyPr>
            <a:lstStyle/>
            <a:p>
              <a:pPr algn="l" marL="0" indent="0" lvl="0">
                <a:lnSpc>
                  <a:spcPts val="10400"/>
                </a:lnSpc>
              </a:pPr>
              <a:r>
                <a:rPr lang="en-US" sz="8000" spc="-240">
                  <a:solidFill>
                    <a:srgbClr val="000000"/>
                  </a:solidFill>
                  <a:latin typeface="Georgia Pro Condensed"/>
                  <a:ea typeface="Georgia Pro Condensed"/>
                  <a:cs typeface="Georgia Pro Condensed"/>
                  <a:sym typeface="Georgia Pro Condensed"/>
                </a:rPr>
                <a:t>Thiết kế giao diện</a:t>
              </a:r>
            </a:p>
          </p:txBody>
        </p:sp>
        <p:sp>
          <p:nvSpPr>
            <p:cNvPr name="TextBox 8" id="8"/>
            <p:cNvSpPr txBox="true"/>
            <p:nvPr/>
          </p:nvSpPr>
          <p:spPr>
            <a:xfrm rot="0">
              <a:off x="0" y="2187687"/>
              <a:ext cx="17665700" cy="568325"/>
            </a:xfrm>
            <a:prstGeom prst="rect">
              <a:avLst/>
            </a:prstGeom>
          </p:spPr>
          <p:txBody>
            <a:bodyPr anchor="t" rtlCol="false" tIns="0" lIns="0" bIns="0" rIns="0">
              <a:spAutoFit/>
            </a:bodyPr>
            <a:lstStyle/>
            <a:p>
              <a:pPr algn="l" marL="0" indent="0" lvl="0">
                <a:lnSpc>
                  <a:spcPts val="3000"/>
                </a:lnSpc>
                <a:spcBef>
                  <a:spcPct val="0"/>
                </a:spcBef>
              </a:pPr>
              <a:r>
                <a:rPr lang="en-US" b="true" sz="2500" spc="-37">
                  <a:solidFill>
                    <a:srgbClr val="000000"/>
                  </a:solidFill>
                  <a:latin typeface="Helvetica World Bold"/>
                  <a:ea typeface="Helvetica World Bold"/>
                  <a:cs typeface="Helvetica World Bold"/>
                  <a:sym typeface="Helvetica World Bold"/>
                </a:rPr>
                <a:t>Màn hình đăng nhập và trang chủ</a:t>
              </a:r>
            </a:p>
          </p:txBody>
        </p:sp>
      </p:grpSp>
      <p:grpSp>
        <p:nvGrpSpPr>
          <p:cNvPr name="Group 9" id="9"/>
          <p:cNvGrpSpPr/>
          <p:nvPr/>
        </p:nvGrpSpPr>
        <p:grpSpPr>
          <a:xfrm rot="0">
            <a:off x="1800225" y="5143500"/>
            <a:ext cx="4308497" cy="2549525"/>
            <a:chOff x="0" y="0"/>
            <a:chExt cx="5744662" cy="3399367"/>
          </a:xfrm>
        </p:grpSpPr>
        <p:sp>
          <p:nvSpPr>
            <p:cNvPr name="TextBox 10" id="10"/>
            <p:cNvSpPr txBox="true"/>
            <p:nvPr/>
          </p:nvSpPr>
          <p:spPr>
            <a:xfrm rot="0">
              <a:off x="0" y="0"/>
              <a:ext cx="5744662" cy="533400"/>
            </a:xfrm>
            <a:prstGeom prst="rect">
              <a:avLst/>
            </a:prstGeom>
          </p:spPr>
          <p:txBody>
            <a:bodyPr anchor="t" rtlCol="false" tIns="0" lIns="0" bIns="0" rIns="0">
              <a:spAutoFit/>
            </a:bodyPr>
            <a:lstStyle/>
            <a:p>
              <a:pPr algn="l" marL="0" indent="0" lvl="0">
                <a:lnSpc>
                  <a:spcPts val="2999"/>
                </a:lnSpc>
                <a:spcBef>
                  <a:spcPct val="0"/>
                </a:spcBef>
              </a:pPr>
              <a:r>
                <a:rPr lang="en-US" b="true" sz="2499" spc="-37">
                  <a:solidFill>
                    <a:srgbClr val="000000"/>
                  </a:solidFill>
                  <a:latin typeface="Helvetica World Bold"/>
                  <a:ea typeface="Helvetica World Bold"/>
                  <a:cs typeface="Helvetica World Bold"/>
                  <a:sym typeface="Helvetica World Bold"/>
                </a:rPr>
                <a:t>Màn hình đăng nhập</a:t>
              </a:r>
            </a:p>
          </p:txBody>
        </p:sp>
        <p:sp>
          <p:nvSpPr>
            <p:cNvPr name="TextBox 11" id="11"/>
            <p:cNvSpPr txBox="true"/>
            <p:nvPr/>
          </p:nvSpPr>
          <p:spPr>
            <a:xfrm rot="0">
              <a:off x="0" y="1060450"/>
              <a:ext cx="5744662" cy="2338917"/>
            </a:xfrm>
            <a:prstGeom prst="rect">
              <a:avLst/>
            </a:prstGeom>
          </p:spPr>
          <p:txBody>
            <a:bodyPr anchor="t" rtlCol="false" tIns="0" lIns="0" bIns="0" rIns="0">
              <a:spAutoFit/>
            </a:bodyPr>
            <a:lstStyle/>
            <a:p>
              <a:pPr algn="l" marL="0" indent="0" lvl="0">
                <a:lnSpc>
                  <a:spcPts val="2800"/>
                </a:lnSpc>
              </a:pPr>
              <a:r>
                <a:rPr lang="en-US" sz="2000" spc="-30" strike="noStrike" u="none">
                  <a:solidFill>
                    <a:srgbClr val="000000"/>
                  </a:solidFill>
                  <a:latin typeface="Helvetica World"/>
                  <a:ea typeface="Helvetica World"/>
                  <a:cs typeface="Helvetica World"/>
                  <a:sym typeface="Helvetica World"/>
                </a:rPr>
                <a:t>Giao diện màn hình đăng nhập được thiết kế tối giản, giúp người dùng dễ dàng truy cập với các trường thông tin rõ ràng và chức năng quên mật khẩu tiện lợi.</a:t>
              </a:r>
            </a:p>
          </p:txBody>
        </p:sp>
      </p:grpSp>
      <p:grpSp>
        <p:nvGrpSpPr>
          <p:cNvPr name="Group 12" id="12"/>
          <p:cNvGrpSpPr/>
          <p:nvPr/>
        </p:nvGrpSpPr>
        <p:grpSpPr>
          <a:xfrm rot="0">
            <a:off x="7291388" y="5143500"/>
            <a:ext cx="4010025" cy="2549525"/>
            <a:chOff x="0" y="0"/>
            <a:chExt cx="5346700" cy="3399367"/>
          </a:xfrm>
        </p:grpSpPr>
        <p:sp>
          <p:nvSpPr>
            <p:cNvPr name="TextBox 13" id="13"/>
            <p:cNvSpPr txBox="true"/>
            <p:nvPr/>
          </p:nvSpPr>
          <p:spPr>
            <a:xfrm rot="0">
              <a:off x="0" y="0"/>
              <a:ext cx="5346700" cy="533400"/>
            </a:xfrm>
            <a:prstGeom prst="rect">
              <a:avLst/>
            </a:prstGeom>
          </p:spPr>
          <p:txBody>
            <a:bodyPr anchor="t" rtlCol="false" tIns="0" lIns="0" bIns="0" rIns="0">
              <a:spAutoFit/>
            </a:bodyPr>
            <a:lstStyle/>
            <a:p>
              <a:pPr algn="l" marL="0" indent="0" lvl="0">
                <a:lnSpc>
                  <a:spcPts val="2999"/>
                </a:lnSpc>
                <a:spcBef>
                  <a:spcPct val="0"/>
                </a:spcBef>
              </a:pPr>
              <a:r>
                <a:rPr lang="en-US" b="true" sz="2499" spc="-37">
                  <a:solidFill>
                    <a:srgbClr val="000000"/>
                  </a:solidFill>
                  <a:latin typeface="Helvetica World Bold"/>
                  <a:ea typeface="Helvetica World Bold"/>
                  <a:cs typeface="Helvetica World Bold"/>
                  <a:sym typeface="Helvetica World Bold"/>
                </a:rPr>
                <a:t>Trang chủ</a:t>
              </a:r>
            </a:p>
          </p:txBody>
        </p:sp>
        <p:sp>
          <p:nvSpPr>
            <p:cNvPr name="TextBox 14" id="14"/>
            <p:cNvSpPr txBox="true"/>
            <p:nvPr/>
          </p:nvSpPr>
          <p:spPr>
            <a:xfrm rot="0">
              <a:off x="0" y="1060450"/>
              <a:ext cx="5346700" cy="2338917"/>
            </a:xfrm>
            <a:prstGeom prst="rect">
              <a:avLst/>
            </a:prstGeom>
          </p:spPr>
          <p:txBody>
            <a:bodyPr anchor="t" rtlCol="false" tIns="0" lIns="0" bIns="0" rIns="0">
              <a:spAutoFit/>
            </a:bodyPr>
            <a:lstStyle/>
            <a:p>
              <a:pPr algn="l" marL="0" indent="0" lvl="0">
                <a:lnSpc>
                  <a:spcPts val="2800"/>
                </a:lnSpc>
              </a:pPr>
              <a:r>
                <a:rPr lang="en-US" sz="2000" spc="-30" strike="noStrike" u="none">
                  <a:solidFill>
                    <a:srgbClr val="000000"/>
                  </a:solidFill>
                  <a:latin typeface="Helvetica World"/>
                  <a:ea typeface="Helvetica World"/>
                  <a:cs typeface="Helvetica World"/>
                  <a:sym typeface="Helvetica World"/>
                </a:rPr>
                <a:t>Trang chủ cung cấp cái nhìn tổng quan về hệ thống với các tính năng chính được hiển thị nổi bật, cho phép người dùng dễ dàng tìm kiếm thông tin cần thiết.</a:t>
              </a:r>
            </a:p>
          </p:txBody>
        </p:sp>
      </p:grpSp>
      <p:grpSp>
        <p:nvGrpSpPr>
          <p:cNvPr name="Group 15" id="15"/>
          <p:cNvGrpSpPr/>
          <p:nvPr/>
        </p:nvGrpSpPr>
        <p:grpSpPr>
          <a:xfrm rot="0">
            <a:off x="12172950" y="5143500"/>
            <a:ext cx="4010025" cy="2549525"/>
            <a:chOff x="0" y="0"/>
            <a:chExt cx="5346700" cy="3399367"/>
          </a:xfrm>
        </p:grpSpPr>
        <p:sp>
          <p:nvSpPr>
            <p:cNvPr name="TextBox 16" id="16"/>
            <p:cNvSpPr txBox="true"/>
            <p:nvPr/>
          </p:nvSpPr>
          <p:spPr>
            <a:xfrm rot="0">
              <a:off x="0" y="0"/>
              <a:ext cx="5346700" cy="533400"/>
            </a:xfrm>
            <a:prstGeom prst="rect">
              <a:avLst/>
            </a:prstGeom>
          </p:spPr>
          <p:txBody>
            <a:bodyPr anchor="t" rtlCol="false" tIns="0" lIns="0" bIns="0" rIns="0">
              <a:spAutoFit/>
            </a:bodyPr>
            <a:lstStyle/>
            <a:p>
              <a:pPr algn="l" marL="0" indent="0" lvl="0">
                <a:lnSpc>
                  <a:spcPts val="2999"/>
                </a:lnSpc>
                <a:spcBef>
                  <a:spcPct val="0"/>
                </a:spcBef>
              </a:pPr>
              <a:r>
                <a:rPr lang="en-US" b="true" sz="2499" spc="-37">
                  <a:solidFill>
                    <a:srgbClr val="000000"/>
                  </a:solidFill>
                  <a:latin typeface="Helvetica World Bold"/>
                  <a:ea typeface="Helvetica World Bold"/>
                  <a:cs typeface="Helvetica World Bold"/>
                  <a:sym typeface="Helvetica World Bold"/>
                </a:rPr>
                <a:t>Xem điểm</a:t>
              </a:r>
            </a:p>
          </p:txBody>
        </p:sp>
        <p:sp>
          <p:nvSpPr>
            <p:cNvPr name="TextBox 17" id="17"/>
            <p:cNvSpPr txBox="true"/>
            <p:nvPr/>
          </p:nvSpPr>
          <p:spPr>
            <a:xfrm rot="0">
              <a:off x="0" y="1060450"/>
              <a:ext cx="5346700" cy="2338917"/>
            </a:xfrm>
            <a:prstGeom prst="rect">
              <a:avLst/>
            </a:prstGeom>
          </p:spPr>
          <p:txBody>
            <a:bodyPr anchor="t" rtlCol="false" tIns="0" lIns="0" bIns="0" rIns="0">
              <a:spAutoFit/>
            </a:bodyPr>
            <a:lstStyle/>
            <a:p>
              <a:pPr algn="l" marL="0" indent="0" lvl="0">
                <a:lnSpc>
                  <a:spcPts val="2800"/>
                </a:lnSpc>
              </a:pPr>
              <a:r>
                <a:rPr lang="en-US" sz="2000" spc="-30" strike="noStrike" u="none">
                  <a:solidFill>
                    <a:srgbClr val="000000"/>
                  </a:solidFill>
                  <a:latin typeface="Helvetica World"/>
                  <a:ea typeface="Helvetica World"/>
                  <a:cs typeface="Helvetica World"/>
                  <a:sym typeface="Helvetica World"/>
                </a:rPr>
                <a:t>Chức năng xem điểm được tối ưu hóa, cho phép phụ huynh và học sinh theo dõi kết quả học tập một cách nhanh chóng, dễ dàng với giao diện trực quan và thân thiện.</a:t>
              </a:r>
            </a:p>
          </p:txBody>
        </p:sp>
      </p:grpSp>
      <p:sp>
        <p:nvSpPr>
          <p:cNvPr name="Freeform 18" id="18"/>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7858125" cy="10287000"/>
            <a:chOff x="0" y="0"/>
            <a:chExt cx="1031988" cy="1350966"/>
          </a:xfrm>
        </p:grpSpPr>
        <p:sp>
          <p:nvSpPr>
            <p:cNvPr name="Freeform 3" id="3"/>
            <p:cNvSpPr/>
            <p:nvPr/>
          </p:nvSpPr>
          <p:spPr>
            <a:xfrm flipH="false" flipV="false" rot="0">
              <a:off x="0" y="0"/>
              <a:ext cx="1031988" cy="1350966"/>
            </a:xfrm>
            <a:custGeom>
              <a:avLst/>
              <a:gdLst/>
              <a:ahLst/>
              <a:cxnLst/>
              <a:rect r="r" b="b" t="t" l="l"/>
              <a:pathLst>
                <a:path h="1350966" w="1031988">
                  <a:moveTo>
                    <a:pt x="0" y="0"/>
                  </a:moveTo>
                  <a:lnTo>
                    <a:pt x="1031988" y="0"/>
                  </a:lnTo>
                  <a:lnTo>
                    <a:pt x="1031988" y="1350966"/>
                  </a:lnTo>
                  <a:lnTo>
                    <a:pt x="0" y="1350966"/>
                  </a:lnTo>
                  <a:close/>
                </a:path>
              </a:pathLst>
            </a:custGeom>
            <a:solidFill>
              <a:srgbClr val="82C2E6"/>
            </a:solidFill>
            <a:ln w="12700">
              <a:solidFill>
                <a:srgbClr val="000000"/>
              </a:solidFill>
            </a:ln>
          </p:spPr>
        </p:sp>
      </p:grpSp>
      <p:grpSp>
        <p:nvGrpSpPr>
          <p:cNvPr name="Group 4" id="4"/>
          <p:cNvGrpSpPr/>
          <p:nvPr/>
        </p:nvGrpSpPr>
        <p:grpSpPr>
          <a:xfrm rot="0">
            <a:off x="666750" y="666750"/>
            <a:ext cx="6545058" cy="8953500"/>
            <a:chOff x="0" y="0"/>
            <a:chExt cx="768828" cy="1051741"/>
          </a:xfrm>
        </p:grpSpPr>
        <p:sp>
          <p:nvSpPr>
            <p:cNvPr name="Freeform 5" id="5"/>
            <p:cNvSpPr/>
            <p:nvPr/>
          </p:nvSpPr>
          <p:spPr>
            <a:xfrm flipH="false" flipV="false" rot="0">
              <a:off x="0" y="0"/>
              <a:ext cx="768828" cy="1051741"/>
            </a:xfrm>
            <a:custGeom>
              <a:avLst/>
              <a:gdLst/>
              <a:ahLst/>
              <a:cxnLst/>
              <a:rect r="r" b="b" t="t" l="l"/>
              <a:pathLst>
                <a:path h="1051741" w="768828">
                  <a:moveTo>
                    <a:pt x="53229" y="0"/>
                  </a:moveTo>
                  <a:lnTo>
                    <a:pt x="715599" y="0"/>
                  </a:lnTo>
                  <a:cubicBezTo>
                    <a:pt x="729717" y="0"/>
                    <a:pt x="743256" y="5608"/>
                    <a:pt x="753238" y="15590"/>
                  </a:cubicBezTo>
                  <a:cubicBezTo>
                    <a:pt x="763220" y="25573"/>
                    <a:pt x="768828" y="39112"/>
                    <a:pt x="768828" y="53229"/>
                  </a:cubicBezTo>
                  <a:lnTo>
                    <a:pt x="768828" y="998512"/>
                  </a:lnTo>
                  <a:cubicBezTo>
                    <a:pt x="768828" y="1027909"/>
                    <a:pt x="744997" y="1051741"/>
                    <a:pt x="715599" y="1051741"/>
                  </a:cubicBezTo>
                  <a:lnTo>
                    <a:pt x="53229" y="1051741"/>
                  </a:lnTo>
                  <a:cubicBezTo>
                    <a:pt x="39112" y="1051741"/>
                    <a:pt x="25573" y="1046133"/>
                    <a:pt x="15590" y="1036150"/>
                  </a:cubicBezTo>
                  <a:cubicBezTo>
                    <a:pt x="5608" y="1026168"/>
                    <a:pt x="0" y="1012629"/>
                    <a:pt x="0" y="998512"/>
                  </a:cubicBezTo>
                  <a:lnTo>
                    <a:pt x="0" y="53229"/>
                  </a:lnTo>
                  <a:cubicBezTo>
                    <a:pt x="0" y="23831"/>
                    <a:pt x="23831" y="0"/>
                    <a:pt x="53229" y="0"/>
                  </a:cubicBezTo>
                  <a:close/>
                </a:path>
              </a:pathLst>
            </a:custGeom>
            <a:blipFill>
              <a:blip r:embed="rId2"/>
              <a:stretch>
                <a:fillRect l="0" t="-414" r="0" b="-414"/>
              </a:stretch>
            </a:blipFill>
          </p:spPr>
        </p:sp>
      </p:grpSp>
      <p:sp>
        <p:nvSpPr>
          <p:cNvPr name="TextBox 6" id="6"/>
          <p:cNvSpPr txBox="true"/>
          <p:nvPr/>
        </p:nvSpPr>
        <p:spPr>
          <a:xfrm rot="0">
            <a:off x="9296400" y="733425"/>
            <a:ext cx="8324850" cy="2263775"/>
          </a:xfrm>
          <a:prstGeom prst="rect">
            <a:avLst/>
          </a:prstGeom>
        </p:spPr>
        <p:txBody>
          <a:bodyPr anchor="t" rtlCol="false" tIns="0" lIns="0" bIns="0" rIns="0">
            <a:spAutoFit/>
          </a:bodyPr>
          <a:lstStyle/>
          <a:p>
            <a:pPr algn="l" marL="0" indent="0" lvl="0">
              <a:lnSpc>
                <a:spcPts val="8800"/>
              </a:lnSpc>
            </a:pPr>
            <a:r>
              <a:rPr lang="en-US" sz="8000" spc="-240">
                <a:solidFill>
                  <a:srgbClr val="000000"/>
                </a:solidFill>
                <a:latin typeface="Georgia Pro Condensed"/>
                <a:ea typeface="Georgia Pro Condensed"/>
                <a:cs typeface="Georgia Pro Condensed"/>
                <a:sym typeface="Georgia Pro Condensed"/>
              </a:rPr>
              <a:t>Thiết kế giao diện thân thiện</a:t>
            </a:r>
          </a:p>
        </p:txBody>
      </p:sp>
      <p:sp>
        <p:nvSpPr>
          <p:cNvPr name="TextBox 7" id="7"/>
          <p:cNvSpPr txBox="true"/>
          <p:nvPr/>
        </p:nvSpPr>
        <p:spPr>
          <a:xfrm rot="0">
            <a:off x="9296400" y="7845425"/>
            <a:ext cx="8324850" cy="1774825"/>
          </a:xfrm>
          <a:prstGeom prst="rect">
            <a:avLst/>
          </a:prstGeom>
        </p:spPr>
        <p:txBody>
          <a:bodyPr anchor="t" rtlCol="false" tIns="0" lIns="0" bIns="0" rIns="0">
            <a:spAutoFit/>
          </a:bodyPr>
          <a:lstStyle/>
          <a:p>
            <a:pPr algn="l" marL="0" indent="0" lvl="0">
              <a:lnSpc>
                <a:spcPts val="3499"/>
              </a:lnSpc>
              <a:spcBef>
                <a:spcPct val="0"/>
              </a:spcBef>
            </a:pPr>
            <a:r>
              <a:rPr lang="en-US" sz="2499" spc="-37" strike="noStrike" u="none">
                <a:solidFill>
                  <a:srgbClr val="000000"/>
                </a:solidFill>
                <a:latin typeface="Helvetica World"/>
                <a:ea typeface="Helvetica World"/>
                <a:cs typeface="Helvetica World"/>
                <a:sym typeface="Helvetica World"/>
              </a:rPr>
              <a:t>Phong cách thiết kế </a:t>
            </a:r>
            <a:r>
              <a:rPr lang="en-US" b="true" sz="2499" spc="-37" strike="noStrike" u="none">
                <a:solidFill>
                  <a:srgbClr val="000000"/>
                </a:solidFill>
                <a:latin typeface="Helvetica World Bold"/>
                <a:ea typeface="Helvetica World Bold"/>
                <a:cs typeface="Helvetica World Bold"/>
                <a:sym typeface="Helvetica World Bold"/>
              </a:rPr>
              <a:t>tối giản</a:t>
            </a:r>
            <a:r>
              <a:rPr lang="en-US" sz="2499" spc="-37" strike="noStrike" u="none">
                <a:solidFill>
                  <a:srgbClr val="000000"/>
                </a:solidFill>
                <a:latin typeface="Helvetica World"/>
                <a:ea typeface="Helvetica World"/>
                <a:cs typeface="Helvetica World"/>
                <a:sym typeface="Helvetica World"/>
              </a:rPr>
              <a:t> giúp người dùng dễ dàng tiếp cận và sử dụng phần mềm. Giao diện rõ ràng, dễ nhìn, phù hợp với mọi lứa tuổi và hỗ trợ người dùng trong quá trình tương tác.</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82C2E6"/>
        </a:solidFill>
      </p:bgPr>
    </p:bg>
    <p:spTree>
      <p:nvGrpSpPr>
        <p:cNvPr id="1" name=""/>
        <p:cNvGrpSpPr/>
        <p:nvPr/>
      </p:nvGrpSpPr>
      <p:grpSpPr>
        <a:xfrm>
          <a:off x="0" y="0"/>
          <a:ext cx="0" cy="0"/>
          <a:chOff x="0" y="0"/>
          <a:chExt cx="0" cy="0"/>
        </a:xfrm>
      </p:grpSpPr>
      <p:grpSp>
        <p:nvGrpSpPr>
          <p:cNvPr name="Group 2" id="2"/>
          <p:cNvGrpSpPr/>
          <p:nvPr/>
        </p:nvGrpSpPr>
        <p:grpSpPr>
          <a:xfrm rot="0">
            <a:off x="666750" y="2908300"/>
            <a:ext cx="5448300" cy="6711950"/>
            <a:chOff x="0" y="0"/>
            <a:chExt cx="1434943" cy="1767756"/>
          </a:xfrm>
        </p:grpSpPr>
        <p:sp>
          <p:nvSpPr>
            <p:cNvPr name="Freeform 3" id="3"/>
            <p:cNvSpPr/>
            <p:nvPr/>
          </p:nvSpPr>
          <p:spPr>
            <a:xfrm flipH="false" flipV="false" rot="0">
              <a:off x="0" y="0"/>
              <a:ext cx="1434943" cy="1767756"/>
            </a:xfrm>
            <a:custGeom>
              <a:avLst/>
              <a:gdLst/>
              <a:ahLst/>
              <a:cxnLst/>
              <a:rect r="r" b="b" t="t" l="l"/>
              <a:pathLst>
                <a:path h="1767756" w="1434943">
                  <a:moveTo>
                    <a:pt x="28420" y="0"/>
                  </a:moveTo>
                  <a:lnTo>
                    <a:pt x="1406524" y="0"/>
                  </a:lnTo>
                  <a:cubicBezTo>
                    <a:pt x="1422219" y="0"/>
                    <a:pt x="1434943" y="12724"/>
                    <a:pt x="1434943" y="28420"/>
                  </a:cubicBezTo>
                  <a:lnTo>
                    <a:pt x="1434943" y="1739337"/>
                  </a:lnTo>
                  <a:cubicBezTo>
                    <a:pt x="1434943" y="1755033"/>
                    <a:pt x="1422219" y="1767756"/>
                    <a:pt x="1406524" y="1767756"/>
                  </a:cubicBezTo>
                  <a:lnTo>
                    <a:pt x="28420" y="1767756"/>
                  </a:lnTo>
                  <a:cubicBezTo>
                    <a:pt x="12724" y="1767756"/>
                    <a:pt x="0" y="1755033"/>
                    <a:pt x="0" y="1739337"/>
                  </a:cubicBezTo>
                  <a:lnTo>
                    <a:pt x="0" y="28420"/>
                  </a:lnTo>
                  <a:cubicBezTo>
                    <a:pt x="0" y="12724"/>
                    <a:pt x="12724" y="0"/>
                    <a:pt x="28420" y="0"/>
                  </a:cubicBezTo>
                  <a:close/>
                </a:path>
              </a:pathLst>
            </a:custGeom>
            <a:solidFill>
              <a:srgbClr val="FFFFFF"/>
            </a:solidFill>
          </p:spPr>
        </p:sp>
        <p:sp>
          <p:nvSpPr>
            <p:cNvPr name="TextBox 4" id="4"/>
            <p:cNvSpPr txBox="true"/>
            <p:nvPr/>
          </p:nvSpPr>
          <p:spPr>
            <a:xfrm>
              <a:off x="0" y="-28575"/>
              <a:ext cx="1434943" cy="1796331"/>
            </a:xfrm>
            <a:prstGeom prst="rect">
              <a:avLst/>
            </a:prstGeom>
          </p:spPr>
          <p:txBody>
            <a:bodyPr anchor="ctr" rtlCol="false" tIns="50800" lIns="50800" bIns="50800" rIns="50800"/>
            <a:lstStyle/>
            <a:p>
              <a:pPr algn="ctr">
                <a:lnSpc>
                  <a:spcPts val="1960"/>
                </a:lnSpc>
              </a:pPr>
            </a:p>
          </p:txBody>
        </p:sp>
      </p:grpSp>
      <p:grpSp>
        <p:nvGrpSpPr>
          <p:cNvPr name="Group 5" id="5"/>
          <p:cNvGrpSpPr/>
          <p:nvPr/>
        </p:nvGrpSpPr>
        <p:grpSpPr>
          <a:xfrm rot="0">
            <a:off x="6419850" y="2908300"/>
            <a:ext cx="5448300" cy="6711950"/>
            <a:chOff x="0" y="0"/>
            <a:chExt cx="1434943" cy="1767756"/>
          </a:xfrm>
        </p:grpSpPr>
        <p:sp>
          <p:nvSpPr>
            <p:cNvPr name="Freeform 6" id="6"/>
            <p:cNvSpPr/>
            <p:nvPr/>
          </p:nvSpPr>
          <p:spPr>
            <a:xfrm flipH="false" flipV="false" rot="0">
              <a:off x="0" y="0"/>
              <a:ext cx="1434943" cy="1767756"/>
            </a:xfrm>
            <a:custGeom>
              <a:avLst/>
              <a:gdLst/>
              <a:ahLst/>
              <a:cxnLst/>
              <a:rect r="r" b="b" t="t" l="l"/>
              <a:pathLst>
                <a:path h="1767756" w="1434943">
                  <a:moveTo>
                    <a:pt x="28420" y="0"/>
                  </a:moveTo>
                  <a:lnTo>
                    <a:pt x="1406524" y="0"/>
                  </a:lnTo>
                  <a:cubicBezTo>
                    <a:pt x="1422219" y="0"/>
                    <a:pt x="1434943" y="12724"/>
                    <a:pt x="1434943" y="28420"/>
                  </a:cubicBezTo>
                  <a:lnTo>
                    <a:pt x="1434943" y="1739337"/>
                  </a:lnTo>
                  <a:cubicBezTo>
                    <a:pt x="1434943" y="1755033"/>
                    <a:pt x="1422219" y="1767756"/>
                    <a:pt x="1406524" y="1767756"/>
                  </a:cubicBezTo>
                  <a:lnTo>
                    <a:pt x="28420" y="1767756"/>
                  </a:lnTo>
                  <a:cubicBezTo>
                    <a:pt x="12724" y="1767756"/>
                    <a:pt x="0" y="1755033"/>
                    <a:pt x="0" y="1739337"/>
                  </a:cubicBezTo>
                  <a:lnTo>
                    <a:pt x="0" y="28420"/>
                  </a:lnTo>
                  <a:cubicBezTo>
                    <a:pt x="0" y="12724"/>
                    <a:pt x="12724" y="0"/>
                    <a:pt x="28420" y="0"/>
                  </a:cubicBezTo>
                  <a:close/>
                </a:path>
              </a:pathLst>
            </a:custGeom>
            <a:solidFill>
              <a:srgbClr val="FFFFFF"/>
            </a:solidFill>
          </p:spPr>
        </p:sp>
        <p:sp>
          <p:nvSpPr>
            <p:cNvPr name="TextBox 7" id="7"/>
            <p:cNvSpPr txBox="true"/>
            <p:nvPr/>
          </p:nvSpPr>
          <p:spPr>
            <a:xfrm>
              <a:off x="0" y="-28575"/>
              <a:ext cx="1434943" cy="1796331"/>
            </a:xfrm>
            <a:prstGeom prst="rect">
              <a:avLst/>
            </a:prstGeom>
          </p:spPr>
          <p:txBody>
            <a:bodyPr anchor="ctr" rtlCol="false" tIns="50800" lIns="50800" bIns="50800" rIns="50800"/>
            <a:lstStyle/>
            <a:p>
              <a:pPr algn="ctr">
                <a:lnSpc>
                  <a:spcPts val="1960"/>
                </a:lnSpc>
              </a:pPr>
            </a:p>
          </p:txBody>
        </p:sp>
      </p:grpSp>
      <p:grpSp>
        <p:nvGrpSpPr>
          <p:cNvPr name="Group 8" id="8"/>
          <p:cNvGrpSpPr/>
          <p:nvPr/>
        </p:nvGrpSpPr>
        <p:grpSpPr>
          <a:xfrm rot="0">
            <a:off x="12172950" y="2908300"/>
            <a:ext cx="5448300" cy="6711950"/>
            <a:chOff x="0" y="0"/>
            <a:chExt cx="1434943" cy="1767756"/>
          </a:xfrm>
        </p:grpSpPr>
        <p:sp>
          <p:nvSpPr>
            <p:cNvPr name="Freeform 9" id="9"/>
            <p:cNvSpPr/>
            <p:nvPr/>
          </p:nvSpPr>
          <p:spPr>
            <a:xfrm flipH="false" flipV="false" rot="0">
              <a:off x="0" y="0"/>
              <a:ext cx="1434943" cy="1767756"/>
            </a:xfrm>
            <a:custGeom>
              <a:avLst/>
              <a:gdLst/>
              <a:ahLst/>
              <a:cxnLst/>
              <a:rect r="r" b="b" t="t" l="l"/>
              <a:pathLst>
                <a:path h="1767756" w="1434943">
                  <a:moveTo>
                    <a:pt x="28420" y="0"/>
                  </a:moveTo>
                  <a:lnTo>
                    <a:pt x="1406524" y="0"/>
                  </a:lnTo>
                  <a:cubicBezTo>
                    <a:pt x="1422219" y="0"/>
                    <a:pt x="1434943" y="12724"/>
                    <a:pt x="1434943" y="28420"/>
                  </a:cubicBezTo>
                  <a:lnTo>
                    <a:pt x="1434943" y="1739337"/>
                  </a:lnTo>
                  <a:cubicBezTo>
                    <a:pt x="1434943" y="1755033"/>
                    <a:pt x="1422219" y="1767756"/>
                    <a:pt x="1406524" y="1767756"/>
                  </a:cubicBezTo>
                  <a:lnTo>
                    <a:pt x="28420" y="1767756"/>
                  </a:lnTo>
                  <a:cubicBezTo>
                    <a:pt x="12724" y="1767756"/>
                    <a:pt x="0" y="1755033"/>
                    <a:pt x="0" y="1739337"/>
                  </a:cubicBezTo>
                  <a:lnTo>
                    <a:pt x="0" y="28420"/>
                  </a:lnTo>
                  <a:cubicBezTo>
                    <a:pt x="0" y="12724"/>
                    <a:pt x="12724" y="0"/>
                    <a:pt x="28420" y="0"/>
                  </a:cubicBezTo>
                  <a:close/>
                </a:path>
              </a:pathLst>
            </a:custGeom>
            <a:solidFill>
              <a:srgbClr val="FFFFFF"/>
            </a:solidFill>
          </p:spPr>
        </p:sp>
        <p:sp>
          <p:nvSpPr>
            <p:cNvPr name="TextBox 10" id="10"/>
            <p:cNvSpPr txBox="true"/>
            <p:nvPr/>
          </p:nvSpPr>
          <p:spPr>
            <a:xfrm>
              <a:off x="0" y="-28575"/>
              <a:ext cx="1434943" cy="1796331"/>
            </a:xfrm>
            <a:prstGeom prst="rect">
              <a:avLst/>
            </a:prstGeom>
          </p:spPr>
          <p:txBody>
            <a:bodyPr anchor="ctr" rtlCol="false" tIns="50800" lIns="50800" bIns="50800" rIns="50800"/>
            <a:lstStyle/>
            <a:p>
              <a:pPr algn="ctr">
                <a:lnSpc>
                  <a:spcPts val="1960"/>
                </a:lnSpc>
              </a:pPr>
            </a:p>
          </p:txBody>
        </p:sp>
      </p:grpSp>
      <p:grpSp>
        <p:nvGrpSpPr>
          <p:cNvPr name="Group 11" id="11"/>
          <p:cNvGrpSpPr/>
          <p:nvPr/>
        </p:nvGrpSpPr>
        <p:grpSpPr>
          <a:xfrm rot="0">
            <a:off x="1066053" y="4248150"/>
            <a:ext cx="4649694" cy="3581400"/>
            <a:chOff x="0" y="0"/>
            <a:chExt cx="1259398" cy="970044"/>
          </a:xfrm>
        </p:grpSpPr>
        <p:sp>
          <p:nvSpPr>
            <p:cNvPr name="Freeform 12" id="12"/>
            <p:cNvSpPr/>
            <p:nvPr/>
          </p:nvSpPr>
          <p:spPr>
            <a:xfrm flipH="false" flipV="false" rot="0">
              <a:off x="0" y="0"/>
              <a:ext cx="1259398" cy="970044"/>
            </a:xfrm>
            <a:custGeom>
              <a:avLst/>
              <a:gdLst/>
              <a:ahLst/>
              <a:cxnLst/>
              <a:rect r="r" b="b" t="t" l="l"/>
              <a:pathLst>
                <a:path h="970044" w="1259398">
                  <a:moveTo>
                    <a:pt x="33301" y="0"/>
                  </a:moveTo>
                  <a:lnTo>
                    <a:pt x="1226097" y="0"/>
                  </a:lnTo>
                  <a:cubicBezTo>
                    <a:pt x="1244489" y="0"/>
                    <a:pt x="1259398" y="14909"/>
                    <a:pt x="1259398" y="33301"/>
                  </a:cubicBezTo>
                  <a:lnTo>
                    <a:pt x="1259398" y="936743"/>
                  </a:lnTo>
                  <a:cubicBezTo>
                    <a:pt x="1259398" y="955135"/>
                    <a:pt x="1244489" y="970044"/>
                    <a:pt x="1226097" y="970044"/>
                  </a:cubicBezTo>
                  <a:lnTo>
                    <a:pt x="33301" y="970044"/>
                  </a:lnTo>
                  <a:cubicBezTo>
                    <a:pt x="24469" y="970044"/>
                    <a:pt x="15999" y="966535"/>
                    <a:pt x="9754" y="960290"/>
                  </a:cubicBezTo>
                  <a:cubicBezTo>
                    <a:pt x="3508" y="954045"/>
                    <a:pt x="0" y="945575"/>
                    <a:pt x="0" y="936743"/>
                  </a:cubicBezTo>
                  <a:lnTo>
                    <a:pt x="0" y="33301"/>
                  </a:lnTo>
                  <a:cubicBezTo>
                    <a:pt x="0" y="24469"/>
                    <a:pt x="3508" y="15999"/>
                    <a:pt x="9754" y="9754"/>
                  </a:cubicBezTo>
                  <a:cubicBezTo>
                    <a:pt x="15999" y="3508"/>
                    <a:pt x="24469" y="0"/>
                    <a:pt x="33301" y="0"/>
                  </a:cubicBezTo>
                  <a:close/>
                </a:path>
              </a:pathLst>
            </a:custGeom>
            <a:blipFill>
              <a:blip r:embed="rId2"/>
              <a:stretch>
                <a:fillRect l="-342" t="0" r="-342" b="0"/>
              </a:stretch>
            </a:blipFill>
          </p:spPr>
        </p:sp>
      </p:grpSp>
      <p:grpSp>
        <p:nvGrpSpPr>
          <p:cNvPr name="Group 13" id="13"/>
          <p:cNvGrpSpPr/>
          <p:nvPr/>
        </p:nvGrpSpPr>
        <p:grpSpPr>
          <a:xfrm rot="0">
            <a:off x="6819153" y="4248150"/>
            <a:ext cx="4649694" cy="3581400"/>
            <a:chOff x="0" y="0"/>
            <a:chExt cx="1259398" cy="970044"/>
          </a:xfrm>
        </p:grpSpPr>
        <p:sp>
          <p:nvSpPr>
            <p:cNvPr name="Freeform 14" id="14"/>
            <p:cNvSpPr/>
            <p:nvPr/>
          </p:nvSpPr>
          <p:spPr>
            <a:xfrm flipH="false" flipV="false" rot="0">
              <a:off x="0" y="0"/>
              <a:ext cx="1259398" cy="970044"/>
            </a:xfrm>
            <a:custGeom>
              <a:avLst/>
              <a:gdLst/>
              <a:ahLst/>
              <a:cxnLst/>
              <a:rect r="r" b="b" t="t" l="l"/>
              <a:pathLst>
                <a:path h="970044" w="1259398">
                  <a:moveTo>
                    <a:pt x="33301" y="0"/>
                  </a:moveTo>
                  <a:lnTo>
                    <a:pt x="1226097" y="0"/>
                  </a:lnTo>
                  <a:cubicBezTo>
                    <a:pt x="1244489" y="0"/>
                    <a:pt x="1259398" y="14909"/>
                    <a:pt x="1259398" y="33301"/>
                  </a:cubicBezTo>
                  <a:lnTo>
                    <a:pt x="1259398" y="936743"/>
                  </a:lnTo>
                  <a:cubicBezTo>
                    <a:pt x="1259398" y="955135"/>
                    <a:pt x="1244489" y="970044"/>
                    <a:pt x="1226097" y="970044"/>
                  </a:cubicBezTo>
                  <a:lnTo>
                    <a:pt x="33301" y="970044"/>
                  </a:lnTo>
                  <a:cubicBezTo>
                    <a:pt x="24469" y="970044"/>
                    <a:pt x="15999" y="966535"/>
                    <a:pt x="9754" y="960290"/>
                  </a:cubicBezTo>
                  <a:cubicBezTo>
                    <a:pt x="3508" y="954045"/>
                    <a:pt x="0" y="945575"/>
                    <a:pt x="0" y="936743"/>
                  </a:cubicBezTo>
                  <a:lnTo>
                    <a:pt x="0" y="33301"/>
                  </a:lnTo>
                  <a:cubicBezTo>
                    <a:pt x="0" y="24469"/>
                    <a:pt x="3508" y="15999"/>
                    <a:pt x="9754" y="9754"/>
                  </a:cubicBezTo>
                  <a:cubicBezTo>
                    <a:pt x="15999" y="3508"/>
                    <a:pt x="24469" y="0"/>
                    <a:pt x="33301" y="0"/>
                  </a:cubicBezTo>
                  <a:close/>
                </a:path>
              </a:pathLst>
            </a:custGeom>
            <a:blipFill>
              <a:blip r:embed="rId3"/>
              <a:stretch>
                <a:fillRect l="-342" t="0" r="-342" b="0"/>
              </a:stretch>
            </a:blipFill>
          </p:spPr>
        </p:sp>
      </p:grpSp>
      <p:grpSp>
        <p:nvGrpSpPr>
          <p:cNvPr name="Group 15" id="15"/>
          <p:cNvGrpSpPr/>
          <p:nvPr/>
        </p:nvGrpSpPr>
        <p:grpSpPr>
          <a:xfrm rot="0">
            <a:off x="12572253" y="4248150"/>
            <a:ext cx="4649694" cy="3581400"/>
            <a:chOff x="0" y="0"/>
            <a:chExt cx="1259398" cy="970044"/>
          </a:xfrm>
        </p:grpSpPr>
        <p:sp>
          <p:nvSpPr>
            <p:cNvPr name="Freeform 16" id="16"/>
            <p:cNvSpPr/>
            <p:nvPr/>
          </p:nvSpPr>
          <p:spPr>
            <a:xfrm flipH="false" flipV="false" rot="0">
              <a:off x="0" y="0"/>
              <a:ext cx="1259398" cy="970044"/>
            </a:xfrm>
            <a:custGeom>
              <a:avLst/>
              <a:gdLst/>
              <a:ahLst/>
              <a:cxnLst/>
              <a:rect r="r" b="b" t="t" l="l"/>
              <a:pathLst>
                <a:path h="970044" w="1259398">
                  <a:moveTo>
                    <a:pt x="33301" y="0"/>
                  </a:moveTo>
                  <a:lnTo>
                    <a:pt x="1226097" y="0"/>
                  </a:lnTo>
                  <a:cubicBezTo>
                    <a:pt x="1244489" y="0"/>
                    <a:pt x="1259398" y="14909"/>
                    <a:pt x="1259398" y="33301"/>
                  </a:cubicBezTo>
                  <a:lnTo>
                    <a:pt x="1259398" y="936743"/>
                  </a:lnTo>
                  <a:cubicBezTo>
                    <a:pt x="1259398" y="955135"/>
                    <a:pt x="1244489" y="970044"/>
                    <a:pt x="1226097" y="970044"/>
                  </a:cubicBezTo>
                  <a:lnTo>
                    <a:pt x="33301" y="970044"/>
                  </a:lnTo>
                  <a:cubicBezTo>
                    <a:pt x="24469" y="970044"/>
                    <a:pt x="15999" y="966535"/>
                    <a:pt x="9754" y="960290"/>
                  </a:cubicBezTo>
                  <a:cubicBezTo>
                    <a:pt x="3508" y="954045"/>
                    <a:pt x="0" y="945575"/>
                    <a:pt x="0" y="936743"/>
                  </a:cubicBezTo>
                  <a:lnTo>
                    <a:pt x="0" y="33301"/>
                  </a:lnTo>
                  <a:cubicBezTo>
                    <a:pt x="0" y="24469"/>
                    <a:pt x="3508" y="15999"/>
                    <a:pt x="9754" y="9754"/>
                  </a:cubicBezTo>
                  <a:cubicBezTo>
                    <a:pt x="15999" y="3508"/>
                    <a:pt x="24469" y="0"/>
                    <a:pt x="33301" y="0"/>
                  </a:cubicBezTo>
                  <a:close/>
                </a:path>
              </a:pathLst>
            </a:custGeom>
            <a:blipFill>
              <a:blip r:embed="rId4"/>
              <a:stretch>
                <a:fillRect l="-342" t="0" r="-342" b="0"/>
              </a:stretch>
            </a:blipFill>
          </p:spPr>
        </p:sp>
      </p:grpSp>
      <p:sp>
        <p:nvSpPr>
          <p:cNvPr name="TextBox 17" id="17"/>
          <p:cNvSpPr txBox="true"/>
          <p:nvPr/>
        </p:nvSpPr>
        <p:spPr>
          <a:xfrm rot="0">
            <a:off x="1021783" y="8273471"/>
            <a:ext cx="4738234" cy="665797"/>
          </a:xfrm>
          <a:prstGeom prst="rect">
            <a:avLst/>
          </a:prstGeom>
        </p:spPr>
        <p:txBody>
          <a:bodyPr anchor="t" rtlCol="false" tIns="0" lIns="0" bIns="0" rIns="0">
            <a:spAutoFit/>
          </a:bodyPr>
          <a:lstStyle/>
          <a:p>
            <a:pPr algn="ctr" marL="0" indent="0" lvl="0">
              <a:lnSpc>
                <a:spcPts val="2677"/>
              </a:lnSpc>
            </a:pPr>
            <a:r>
              <a:rPr lang="en-US" sz="1912" spc="-28">
                <a:solidFill>
                  <a:srgbClr val="000000"/>
                </a:solidFill>
                <a:latin typeface="Helvetica World"/>
                <a:ea typeface="Helvetica World"/>
                <a:cs typeface="Helvetica World"/>
                <a:sym typeface="Helvetica World"/>
              </a:rPr>
              <a:t>Giúp giáo viên theo dõi và cập nhật điểm số dễ dàng và nhanh chóng.</a:t>
            </a:r>
          </a:p>
        </p:txBody>
      </p:sp>
      <p:sp>
        <p:nvSpPr>
          <p:cNvPr name="TextBox 18" id="18"/>
          <p:cNvSpPr txBox="true"/>
          <p:nvPr/>
        </p:nvSpPr>
        <p:spPr>
          <a:xfrm rot="0">
            <a:off x="1041066" y="3381375"/>
            <a:ext cx="4699667" cy="543561"/>
          </a:xfrm>
          <a:prstGeom prst="rect">
            <a:avLst/>
          </a:prstGeom>
        </p:spPr>
        <p:txBody>
          <a:bodyPr anchor="t" rtlCol="false" tIns="0" lIns="0" bIns="0" rIns="0">
            <a:spAutoFit/>
          </a:bodyPr>
          <a:lstStyle/>
          <a:p>
            <a:pPr algn="ctr" marL="0" indent="0" lvl="0">
              <a:lnSpc>
                <a:spcPts val="4180"/>
              </a:lnSpc>
              <a:spcBef>
                <a:spcPct val="0"/>
              </a:spcBef>
            </a:pPr>
            <a:r>
              <a:rPr lang="en-US" sz="3800" spc="-95" strike="noStrike" u="none">
                <a:solidFill>
                  <a:srgbClr val="000000"/>
                </a:solidFill>
                <a:latin typeface="Georgia Pro Condensed"/>
                <a:ea typeface="Georgia Pro Condensed"/>
                <a:cs typeface="Georgia Pro Condensed"/>
                <a:sym typeface="Georgia Pro Condensed"/>
              </a:rPr>
              <a:t>Quản lý điểm</a:t>
            </a:r>
          </a:p>
        </p:txBody>
      </p:sp>
      <p:sp>
        <p:nvSpPr>
          <p:cNvPr name="TextBox 19" id="19"/>
          <p:cNvSpPr txBox="true"/>
          <p:nvPr/>
        </p:nvSpPr>
        <p:spPr>
          <a:xfrm rot="0">
            <a:off x="6773192" y="8273471"/>
            <a:ext cx="4741615" cy="665797"/>
          </a:xfrm>
          <a:prstGeom prst="rect">
            <a:avLst/>
          </a:prstGeom>
        </p:spPr>
        <p:txBody>
          <a:bodyPr anchor="t" rtlCol="false" tIns="0" lIns="0" bIns="0" rIns="0">
            <a:spAutoFit/>
          </a:bodyPr>
          <a:lstStyle/>
          <a:p>
            <a:pPr algn="ctr" marL="0" indent="0" lvl="0">
              <a:lnSpc>
                <a:spcPts val="2677"/>
              </a:lnSpc>
            </a:pPr>
            <a:r>
              <a:rPr lang="en-US" sz="1912" spc="-28">
                <a:solidFill>
                  <a:srgbClr val="000000"/>
                </a:solidFill>
                <a:latin typeface="Helvetica World"/>
                <a:ea typeface="Helvetica World"/>
                <a:cs typeface="Helvetica World"/>
                <a:sym typeface="Helvetica World"/>
              </a:rPr>
              <a:t>Cung cấp thông báo kịp thời về sự kiện và thông tin quan trọng cho người dùng.</a:t>
            </a:r>
          </a:p>
        </p:txBody>
      </p:sp>
      <p:sp>
        <p:nvSpPr>
          <p:cNvPr name="TextBox 20" id="20"/>
          <p:cNvSpPr txBox="true"/>
          <p:nvPr/>
        </p:nvSpPr>
        <p:spPr>
          <a:xfrm rot="0">
            <a:off x="6773192" y="3381375"/>
            <a:ext cx="4741615" cy="543561"/>
          </a:xfrm>
          <a:prstGeom prst="rect">
            <a:avLst/>
          </a:prstGeom>
        </p:spPr>
        <p:txBody>
          <a:bodyPr anchor="t" rtlCol="false" tIns="0" lIns="0" bIns="0" rIns="0">
            <a:spAutoFit/>
          </a:bodyPr>
          <a:lstStyle/>
          <a:p>
            <a:pPr algn="ctr" marL="0" indent="0" lvl="0">
              <a:lnSpc>
                <a:spcPts val="4180"/>
              </a:lnSpc>
              <a:spcBef>
                <a:spcPct val="0"/>
              </a:spcBef>
            </a:pPr>
            <a:r>
              <a:rPr lang="en-US" sz="3800" spc="-95" strike="noStrike" u="none">
                <a:solidFill>
                  <a:srgbClr val="000000"/>
                </a:solidFill>
                <a:latin typeface="Georgia Pro Condensed"/>
                <a:ea typeface="Georgia Pro Condensed"/>
                <a:cs typeface="Georgia Pro Condensed"/>
                <a:sym typeface="Georgia Pro Condensed"/>
              </a:rPr>
              <a:t>Thông báo nhanh</a:t>
            </a:r>
          </a:p>
        </p:txBody>
      </p:sp>
      <p:sp>
        <p:nvSpPr>
          <p:cNvPr name="TextBox 21" id="21"/>
          <p:cNvSpPr txBox="true"/>
          <p:nvPr/>
        </p:nvSpPr>
        <p:spPr>
          <a:xfrm rot="0">
            <a:off x="12551109" y="8272319"/>
            <a:ext cx="4691983" cy="665797"/>
          </a:xfrm>
          <a:prstGeom prst="rect">
            <a:avLst/>
          </a:prstGeom>
        </p:spPr>
        <p:txBody>
          <a:bodyPr anchor="t" rtlCol="false" tIns="0" lIns="0" bIns="0" rIns="0">
            <a:spAutoFit/>
          </a:bodyPr>
          <a:lstStyle/>
          <a:p>
            <a:pPr algn="ctr" marL="0" indent="0" lvl="0">
              <a:lnSpc>
                <a:spcPts val="2677"/>
              </a:lnSpc>
            </a:pPr>
            <a:r>
              <a:rPr lang="en-US" sz="1912" spc="-28">
                <a:solidFill>
                  <a:srgbClr val="000000"/>
                </a:solidFill>
                <a:latin typeface="Helvetica World"/>
                <a:ea typeface="Helvetica World"/>
                <a:cs typeface="Helvetica World"/>
                <a:sym typeface="Helvetica World"/>
              </a:rPr>
              <a:t>Tạo điều kiện thuận lợi cho giao tiếp giữa phụ huynh và giáo viên, tăng cường sự hợp tác.</a:t>
            </a:r>
          </a:p>
        </p:txBody>
      </p:sp>
      <p:sp>
        <p:nvSpPr>
          <p:cNvPr name="TextBox 22" id="22"/>
          <p:cNvSpPr txBox="true"/>
          <p:nvPr/>
        </p:nvSpPr>
        <p:spPr>
          <a:xfrm rot="0">
            <a:off x="12551109" y="3381375"/>
            <a:ext cx="4691983" cy="543561"/>
          </a:xfrm>
          <a:prstGeom prst="rect">
            <a:avLst/>
          </a:prstGeom>
        </p:spPr>
        <p:txBody>
          <a:bodyPr anchor="t" rtlCol="false" tIns="0" lIns="0" bIns="0" rIns="0">
            <a:spAutoFit/>
          </a:bodyPr>
          <a:lstStyle/>
          <a:p>
            <a:pPr algn="ctr" marL="0" indent="0" lvl="0">
              <a:lnSpc>
                <a:spcPts val="4180"/>
              </a:lnSpc>
            </a:pPr>
            <a:r>
              <a:rPr lang="en-US" sz="3800" spc="-95">
                <a:solidFill>
                  <a:srgbClr val="000000"/>
                </a:solidFill>
                <a:latin typeface="Georgia Pro Condensed"/>
                <a:ea typeface="Georgia Pro Condensed"/>
                <a:cs typeface="Georgia Pro Condensed"/>
                <a:sym typeface="Georgia Pro Condensed"/>
              </a:rPr>
              <a:t>Trao đổi hai chiều</a:t>
            </a:r>
          </a:p>
        </p:txBody>
      </p:sp>
      <p:sp>
        <p:nvSpPr>
          <p:cNvPr name="TextBox 23" id="23"/>
          <p:cNvSpPr txBox="true"/>
          <p:nvPr/>
        </p:nvSpPr>
        <p:spPr>
          <a:xfrm rot="0">
            <a:off x="666750" y="809625"/>
            <a:ext cx="16954500" cy="1069976"/>
          </a:xfrm>
          <a:prstGeom prst="rect">
            <a:avLst/>
          </a:prstGeom>
        </p:spPr>
        <p:txBody>
          <a:bodyPr anchor="t" rtlCol="false" tIns="0" lIns="0" bIns="0" rIns="0">
            <a:spAutoFit/>
          </a:bodyPr>
          <a:lstStyle/>
          <a:p>
            <a:pPr algn="ctr" marL="0" indent="0" lvl="0">
              <a:lnSpc>
                <a:spcPts val="8000"/>
              </a:lnSpc>
            </a:pPr>
            <a:r>
              <a:rPr lang="en-US" sz="8000" spc="-200">
                <a:solidFill>
                  <a:srgbClr val="000000"/>
                </a:solidFill>
                <a:latin typeface="Georgia Pro Condensed"/>
                <a:ea typeface="Georgia Pro Condensed"/>
                <a:cs typeface="Georgia Pro Condensed"/>
                <a:sym typeface="Georgia Pro Condensed"/>
              </a:rPr>
              <a:t>Tính năng nổi bật</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9ADAFF"/>
        </a:solidFill>
      </p:bgPr>
    </p:bg>
    <p:spTree>
      <p:nvGrpSpPr>
        <p:cNvPr id="1" name=""/>
        <p:cNvGrpSpPr/>
        <p:nvPr/>
      </p:nvGrpSpPr>
      <p:grpSpPr>
        <a:xfrm>
          <a:off x="0" y="0"/>
          <a:ext cx="0" cy="0"/>
          <a:chOff x="0" y="0"/>
          <a:chExt cx="0" cy="0"/>
        </a:xfrm>
      </p:grpSpPr>
      <p:sp>
        <p:nvSpPr>
          <p:cNvPr name="TextBox 2" id="2"/>
          <p:cNvSpPr txBox="true"/>
          <p:nvPr/>
        </p:nvSpPr>
        <p:spPr>
          <a:xfrm rot="0">
            <a:off x="17259300" y="9201150"/>
            <a:ext cx="152400" cy="209550"/>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Helvetica World"/>
                <a:ea typeface="Helvetica World"/>
                <a:cs typeface="Helvetica World"/>
                <a:sym typeface="Helvetica World"/>
              </a:rPr>
              <a:t>25</a:t>
            </a:r>
          </a:p>
        </p:txBody>
      </p:sp>
      <p:grpSp>
        <p:nvGrpSpPr>
          <p:cNvPr name="Group 3" id="3"/>
          <p:cNvGrpSpPr/>
          <p:nvPr/>
        </p:nvGrpSpPr>
        <p:grpSpPr>
          <a:xfrm rot="0">
            <a:off x="666750" y="666750"/>
            <a:ext cx="16954500" cy="8953500"/>
            <a:chOff x="0" y="0"/>
            <a:chExt cx="4465383" cy="2358123"/>
          </a:xfrm>
        </p:grpSpPr>
        <p:sp>
          <p:nvSpPr>
            <p:cNvPr name="Freeform 4" id="4"/>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FFFFFF"/>
            </a:solidFill>
            <a:ln cap="rnd">
              <a:noFill/>
              <a:prstDash val="solid"/>
              <a:round/>
            </a:ln>
          </p:spPr>
        </p:sp>
        <p:sp>
          <p:nvSpPr>
            <p:cNvPr name="TextBox 5" id="5"/>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grpSp>
        <p:nvGrpSpPr>
          <p:cNvPr name="Group 6" id="6"/>
          <p:cNvGrpSpPr/>
          <p:nvPr/>
        </p:nvGrpSpPr>
        <p:grpSpPr>
          <a:xfrm rot="0">
            <a:off x="1800225" y="1562100"/>
            <a:ext cx="13249275" cy="2067009"/>
            <a:chOff x="0" y="0"/>
            <a:chExt cx="17665700" cy="2756012"/>
          </a:xfrm>
        </p:grpSpPr>
        <p:sp>
          <p:nvSpPr>
            <p:cNvPr name="TextBox 7" id="7"/>
            <p:cNvSpPr txBox="true"/>
            <p:nvPr/>
          </p:nvSpPr>
          <p:spPr>
            <a:xfrm rot="0">
              <a:off x="0" y="-85725"/>
              <a:ext cx="17665700" cy="1702858"/>
            </a:xfrm>
            <a:prstGeom prst="rect">
              <a:avLst/>
            </a:prstGeom>
          </p:spPr>
          <p:txBody>
            <a:bodyPr anchor="t" rtlCol="false" tIns="0" lIns="0" bIns="0" rIns="0">
              <a:spAutoFit/>
            </a:bodyPr>
            <a:lstStyle/>
            <a:p>
              <a:pPr algn="l" marL="0" indent="0" lvl="0">
                <a:lnSpc>
                  <a:spcPts val="10400"/>
                </a:lnSpc>
              </a:pPr>
              <a:r>
                <a:rPr lang="en-US" sz="8000" spc="-240">
                  <a:solidFill>
                    <a:srgbClr val="000000"/>
                  </a:solidFill>
                  <a:latin typeface="Georgia Pro Condensed"/>
                  <a:ea typeface="Georgia Pro Condensed"/>
                  <a:cs typeface="Georgia Pro Condensed"/>
                  <a:sym typeface="Georgia Pro Condensed"/>
                </a:rPr>
                <a:t>Kết luận</a:t>
              </a:r>
            </a:p>
          </p:txBody>
        </p:sp>
        <p:sp>
          <p:nvSpPr>
            <p:cNvPr name="TextBox 8" id="8"/>
            <p:cNvSpPr txBox="true"/>
            <p:nvPr/>
          </p:nvSpPr>
          <p:spPr>
            <a:xfrm rot="0">
              <a:off x="0" y="2187687"/>
              <a:ext cx="17665700" cy="568325"/>
            </a:xfrm>
            <a:prstGeom prst="rect">
              <a:avLst/>
            </a:prstGeom>
          </p:spPr>
          <p:txBody>
            <a:bodyPr anchor="t" rtlCol="false" tIns="0" lIns="0" bIns="0" rIns="0">
              <a:spAutoFit/>
            </a:bodyPr>
            <a:lstStyle/>
            <a:p>
              <a:pPr algn="l" marL="0" indent="0" lvl="0">
                <a:lnSpc>
                  <a:spcPts val="3000"/>
                </a:lnSpc>
                <a:spcBef>
                  <a:spcPct val="0"/>
                </a:spcBef>
              </a:pPr>
              <a:r>
                <a:rPr lang="en-US" b="true" sz="2500" spc="-37">
                  <a:solidFill>
                    <a:srgbClr val="000000"/>
                  </a:solidFill>
                  <a:latin typeface="Helvetica World Bold"/>
                  <a:ea typeface="Helvetica World Bold"/>
                  <a:cs typeface="Helvetica World Bold"/>
                  <a:sym typeface="Helvetica World Bold"/>
                </a:rPr>
                <a:t>Hiện đại hóa quản lý giáo dục</a:t>
              </a:r>
            </a:p>
          </p:txBody>
        </p:sp>
      </p:grpSp>
      <p:grpSp>
        <p:nvGrpSpPr>
          <p:cNvPr name="Group 9" id="9"/>
          <p:cNvGrpSpPr/>
          <p:nvPr/>
        </p:nvGrpSpPr>
        <p:grpSpPr>
          <a:xfrm rot="0">
            <a:off x="1800225" y="5143500"/>
            <a:ext cx="4308497" cy="2225675"/>
            <a:chOff x="0" y="0"/>
            <a:chExt cx="5744662" cy="2967567"/>
          </a:xfrm>
        </p:grpSpPr>
        <p:sp>
          <p:nvSpPr>
            <p:cNvPr name="TextBox 10" id="10"/>
            <p:cNvSpPr txBox="true"/>
            <p:nvPr/>
          </p:nvSpPr>
          <p:spPr>
            <a:xfrm rot="0">
              <a:off x="0" y="0"/>
              <a:ext cx="5744662" cy="533400"/>
            </a:xfrm>
            <a:prstGeom prst="rect">
              <a:avLst/>
            </a:prstGeom>
          </p:spPr>
          <p:txBody>
            <a:bodyPr anchor="t" rtlCol="false" tIns="0" lIns="0" bIns="0" rIns="0">
              <a:spAutoFit/>
            </a:bodyPr>
            <a:lstStyle/>
            <a:p>
              <a:pPr algn="l" marL="0" indent="0" lvl="0">
                <a:lnSpc>
                  <a:spcPts val="2999"/>
                </a:lnSpc>
                <a:spcBef>
                  <a:spcPct val="0"/>
                </a:spcBef>
              </a:pPr>
              <a:r>
                <a:rPr lang="en-US" b="true" sz="2499" spc="-37">
                  <a:solidFill>
                    <a:srgbClr val="000000"/>
                  </a:solidFill>
                  <a:latin typeface="Helvetica World Bold"/>
                  <a:ea typeface="Helvetica World Bold"/>
                  <a:cs typeface="Helvetica World Bold"/>
                  <a:sym typeface="Helvetica World Bold"/>
                </a:rPr>
                <a:t>Hiện đại hóa</a:t>
              </a:r>
            </a:p>
          </p:txBody>
        </p:sp>
        <p:sp>
          <p:nvSpPr>
            <p:cNvPr name="TextBox 11" id="11"/>
            <p:cNvSpPr txBox="true"/>
            <p:nvPr/>
          </p:nvSpPr>
          <p:spPr>
            <a:xfrm rot="0">
              <a:off x="0" y="1060450"/>
              <a:ext cx="5744662" cy="1907117"/>
            </a:xfrm>
            <a:prstGeom prst="rect">
              <a:avLst/>
            </a:prstGeom>
          </p:spPr>
          <p:txBody>
            <a:bodyPr anchor="t" rtlCol="false" tIns="0" lIns="0" bIns="0" rIns="0">
              <a:spAutoFit/>
            </a:bodyPr>
            <a:lstStyle/>
            <a:p>
              <a:pPr algn="l" marL="0" indent="0" lvl="0">
                <a:lnSpc>
                  <a:spcPts val="2800"/>
                </a:lnSpc>
              </a:pPr>
              <a:r>
                <a:rPr lang="en-US" sz="2000" spc="-30" strike="noStrike" u="none">
                  <a:solidFill>
                    <a:srgbClr val="000000"/>
                  </a:solidFill>
                  <a:latin typeface="Helvetica World"/>
                  <a:ea typeface="Helvetica World"/>
                  <a:cs typeface="Helvetica World"/>
                  <a:sym typeface="Helvetica World"/>
                </a:rPr>
                <a:t>Phần mềm sổ liên lạc điện tử cung cấp </a:t>
              </a:r>
              <a:r>
                <a:rPr lang="en-US" b="true" sz="2000" spc="-30" strike="noStrike" u="none">
                  <a:solidFill>
                    <a:srgbClr val="000000"/>
                  </a:solidFill>
                  <a:latin typeface="Helvetica World Bold"/>
                  <a:ea typeface="Helvetica World Bold"/>
                  <a:cs typeface="Helvetica World Bold"/>
                  <a:sym typeface="Helvetica World Bold"/>
                </a:rPr>
                <a:t>giải pháp tối ưu</a:t>
              </a:r>
              <a:r>
                <a:rPr lang="en-US" sz="2000" spc="-30" strike="noStrike" u="none">
                  <a:solidFill>
                    <a:srgbClr val="000000"/>
                  </a:solidFill>
                  <a:latin typeface="Helvetica World"/>
                  <a:ea typeface="Helvetica World"/>
                  <a:cs typeface="Helvetica World"/>
                  <a:sym typeface="Helvetica World"/>
                </a:rPr>
                <a:t> cho việc quản lý và tương tác giữa nhà trường và phụ huynh, đem lại hiệu quả cao hơn.</a:t>
              </a:r>
            </a:p>
          </p:txBody>
        </p:sp>
      </p:grpSp>
      <p:grpSp>
        <p:nvGrpSpPr>
          <p:cNvPr name="Group 12" id="12"/>
          <p:cNvGrpSpPr/>
          <p:nvPr/>
        </p:nvGrpSpPr>
        <p:grpSpPr>
          <a:xfrm rot="0">
            <a:off x="7291388" y="5143500"/>
            <a:ext cx="4010025" cy="2606675"/>
            <a:chOff x="0" y="0"/>
            <a:chExt cx="5346700" cy="3475567"/>
          </a:xfrm>
        </p:grpSpPr>
        <p:sp>
          <p:nvSpPr>
            <p:cNvPr name="TextBox 13" id="13"/>
            <p:cNvSpPr txBox="true"/>
            <p:nvPr/>
          </p:nvSpPr>
          <p:spPr>
            <a:xfrm rot="0">
              <a:off x="0" y="0"/>
              <a:ext cx="5346700" cy="533400"/>
            </a:xfrm>
            <a:prstGeom prst="rect">
              <a:avLst/>
            </a:prstGeom>
          </p:spPr>
          <p:txBody>
            <a:bodyPr anchor="t" rtlCol="false" tIns="0" lIns="0" bIns="0" rIns="0">
              <a:spAutoFit/>
            </a:bodyPr>
            <a:lstStyle/>
            <a:p>
              <a:pPr algn="l" marL="0" indent="0" lvl="0">
                <a:lnSpc>
                  <a:spcPts val="2999"/>
                </a:lnSpc>
                <a:spcBef>
                  <a:spcPct val="0"/>
                </a:spcBef>
              </a:pPr>
              <a:r>
                <a:rPr lang="en-US" b="true" sz="2499" spc="-37">
                  <a:solidFill>
                    <a:srgbClr val="000000"/>
                  </a:solidFill>
                  <a:latin typeface="Helvetica World Bold"/>
                  <a:ea typeface="Helvetica World Bold"/>
                  <a:cs typeface="Helvetica World Bold"/>
                  <a:sym typeface="Helvetica World Bold"/>
                </a:rPr>
                <a:t>Tăng cường kết nối</a:t>
              </a:r>
            </a:p>
          </p:txBody>
        </p:sp>
        <p:sp>
          <p:nvSpPr>
            <p:cNvPr name="TextBox 14" id="14"/>
            <p:cNvSpPr txBox="true"/>
            <p:nvPr/>
          </p:nvSpPr>
          <p:spPr>
            <a:xfrm rot="0">
              <a:off x="0" y="1060450"/>
              <a:ext cx="5346700" cy="2415117"/>
            </a:xfrm>
            <a:prstGeom prst="rect">
              <a:avLst/>
            </a:prstGeom>
          </p:spPr>
          <p:txBody>
            <a:bodyPr anchor="t" rtlCol="false" tIns="0" lIns="0" bIns="0" rIns="0">
              <a:spAutoFit/>
            </a:bodyPr>
            <a:lstStyle/>
            <a:p>
              <a:pPr algn="l" marL="0" indent="0" lvl="0">
                <a:lnSpc>
                  <a:spcPts val="2800"/>
                </a:lnSpc>
              </a:pPr>
              <a:r>
                <a:rPr lang="en-US" sz="2000" spc="-30" strike="noStrike" u="none">
                  <a:solidFill>
                    <a:srgbClr val="000000"/>
                  </a:solidFill>
                  <a:latin typeface="Helvetica World"/>
                  <a:ea typeface="Helvetica World"/>
                  <a:cs typeface="Helvetica World"/>
                  <a:sym typeface="Helvetica World"/>
                </a:rPr>
                <a:t>Công nghệ giúp </a:t>
              </a:r>
              <a:r>
                <a:rPr lang="en-US" b="true" sz="2000" spc="-30" strike="noStrike" u="none">
                  <a:solidFill>
                    <a:srgbClr val="000000"/>
                  </a:solidFill>
                  <a:latin typeface="Helvetica World Bold"/>
                  <a:ea typeface="Helvetica World Bold"/>
                  <a:cs typeface="Helvetica World Bold"/>
                  <a:sym typeface="Helvetica World Bold"/>
                </a:rPr>
                <a:t>tăng cường kết nối</a:t>
              </a:r>
              <a:r>
                <a:rPr lang="en-US" sz="2000" spc="-30" strike="noStrike" u="none">
                  <a:solidFill>
                    <a:srgbClr val="000000"/>
                  </a:solidFill>
                  <a:latin typeface="Helvetica World"/>
                  <a:ea typeface="Helvetica World"/>
                  <a:cs typeface="Helvetica World"/>
                  <a:sym typeface="Helvetica World"/>
                </a:rPr>
                <a:t> giữa giáo viên và phụ huynh, tạo môi trường giao tiếp thân thiện, đồng thời nâng cao sự tham gia của phụ huynh trong quá trình giáo dục.</a:t>
              </a:r>
            </a:p>
          </p:txBody>
        </p:sp>
      </p:grpSp>
      <p:grpSp>
        <p:nvGrpSpPr>
          <p:cNvPr name="Group 15" id="15"/>
          <p:cNvGrpSpPr/>
          <p:nvPr/>
        </p:nvGrpSpPr>
        <p:grpSpPr>
          <a:xfrm rot="0">
            <a:off x="12172950" y="5143500"/>
            <a:ext cx="4010025" cy="2606675"/>
            <a:chOff x="0" y="0"/>
            <a:chExt cx="5346700" cy="3475567"/>
          </a:xfrm>
        </p:grpSpPr>
        <p:sp>
          <p:nvSpPr>
            <p:cNvPr name="TextBox 16" id="16"/>
            <p:cNvSpPr txBox="true"/>
            <p:nvPr/>
          </p:nvSpPr>
          <p:spPr>
            <a:xfrm rot="0">
              <a:off x="0" y="0"/>
              <a:ext cx="5346700" cy="533400"/>
            </a:xfrm>
            <a:prstGeom prst="rect">
              <a:avLst/>
            </a:prstGeom>
          </p:spPr>
          <p:txBody>
            <a:bodyPr anchor="t" rtlCol="false" tIns="0" lIns="0" bIns="0" rIns="0">
              <a:spAutoFit/>
            </a:bodyPr>
            <a:lstStyle/>
            <a:p>
              <a:pPr algn="l" marL="0" indent="0" lvl="0">
                <a:lnSpc>
                  <a:spcPts val="2999"/>
                </a:lnSpc>
                <a:spcBef>
                  <a:spcPct val="0"/>
                </a:spcBef>
              </a:pPr>
              <a:r>
                <a:rPr lang="en-US" b="true" sz="2499" spc="-37">
                  <a:solidFill>
                    <a:srgbClr val="000000"/>
                  </a:solidFill>
                  <a:latin typeface="Helvetica World Bold"/>
                  <a:ea typeface="Helvetica World Bold"/>
                  <a:cs typeface="Helvetica World Bold"/>
                  <a:sym typeface="Helvetica World Bold"/>
                </a:rPr>
                <a:t>Giảm tải thủ công</a:t>
              </a:r>
            </a:p>
          </p:txBody>
        </p:sp>
        <p:sp>
          <p:nvSpPr>
            <p:cNvPr name="TextBox 17" id="17"/>
            <p:cNvSpPr txBox="true"/>
            <p:nvPr/>
          </p:nvSpPr>
          <p:spPr>
            <a:xfrm rot="0">
              <a:off x="0" y="1060450"/>
              <a:ext cx="5346700" cy="2415117"/>
            </a:xfrm>
            <a:prstGeom prst="rect">
              <a:avLst/>
            </a:prstGeom>
          </p:spPr>
          <p:txBody>
            <a:bodyPr anchor="t" rtlCol="false" tIns="0" lIns="0" bIns="0" rIns="0">
              <a:spAutoFit/>
            </a:bodyPr>
            <a:lstStyle/>
            <a:p>
              <a:pPr algn="l" marL="0" indent="0" lvl="0">
                <a:lnSpc>
                  <a:spcPts val="2800"/>
                </a:lnSpc>
              </a:pPr>
              <a:r>
                <a:rPr lang="en-US" sz="2000" spc="-30" strike="noStrike" u="none">
                  <a:solidFill>
                    <a:srgbClr val="000000"/>
                  </a:solidFill>
                  <a:latin typeface="Helvetica World"/>
                  <a:ea typeface="Helvetica World"/>
                  <a:cs typeface="Helvetica World"/>
                  <a:sym typeface="Helvetica World"/>
                </a:rPr>
                <a:t>Phần mềm giúp </a:t>
              </a:r>
              <a:r>
                <a:rPr lang="en-US" b="true" sz="2000" spc="-30" strike="noStrike" u="none">
                  <a:solidFill>
                    <a:srgbClr val="000000"/>
                  </a:solidFill>
                  <a:latin typeface="Helvetica World Bold"/>
                  <a:ea typeface="Helvetica World Bold"/>
                  <a:cs typeface="Helvetica World Bold"/>
                  <a:sym typeface="Helvetica World Bold"/>
                </a:rPr>
                <a:t>giảm thiểu thủ công</a:t>
              </a:r>
              <a:r>
                <a:rPr lang="en-US" sz="2000" spc="-30" strike="noStrike" u="none">
                  <a:solidFill>
                    <a:srgbClr val="000000"/>
                  </a:solidFill>
                  <a:latin typeface="Helvetica World"/>
                  <a:ea typeface="Helvetica World"/>
                  <a:cs typeface="Helvetica World"/>
                  <a:sym typeface="Helvetica World"/>
                </a:rPr>
                <a:t>, tiết kiệm thời gian cho giáo viên và phụ huynh, từ đó nâng cao hiệu suất và hiệu quả quản lý trong giáo dục.</a:t>
              </a:r>
            </a:p>
          </p:txBody>
        </p:sp>
      </p:grpSp>
      <p:sp>
        <p:nvSpPr>
          <p:cNvPr name="Freeform 18" id="18"/>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7858125" cy="10287000"/>
            <a:chOff x="0" y="0"/>
            <a:chExt cx="2069630" cy="2709333"/>
          </a:xfrm>
        </p:grpSpPr>
        <p:sp>
          <p:nvSpPr>
            <p:cNvPr name="Freeform 3" id="3"/>
            <p:cNvSpPr/>
            <p:nvPr/>
          </p:nvSpPr>
          <p:spPr>
            <a:xfrm flipH="false" flipV="false" rot="0">
              <a:off x="0" y="0"/>
              <a:ext cx="2069630" cy="2709333"/>
            </a:xfrm>
            <a:custGeom>
              <a:avLst/>
              <a:gdLst/>
              <a:ahLst/>
              <a:cxnLst/>
              <a:rect r="r" b="b" t="t" l="l"/>
              <a:pathLst>
                <a:path h="2709333" w="2069630">
                  <a:moveTo>
                    <a:pt x="0" y="0"/>
                  </a:moveTo>
                  <a:lnTo>
                    <a:pt x="2069630" y="0"/>
                  </a:lnTo>
                  <a:lnTo>
                    <a:pt x="2069630" y="2709333"/>
                  </a:lnTo>
                  <a:lnTo>
                    <a:pt x="0" y="2709333"/>
                  </a:lnTo>
                  <a:close/>
                </a:path>
              </a:pathLst>
            </a:custGeom>
            <a:solidFill>
              <a:srgbClr val="66A7CA"/>
            </a:solidFill>
            <a:ln cap="sq">
              <a:noFill/>
              <a:prstDash val="solid"/>
              <a:miter/>
            </a:ln>
          </p:spPr>
        </p:sp>
        <p:sp>
          <p:nvSpPr>
            <p:cNvPr name="TextBox 4" id="4"/>
            <p:cNvSpPr txBox="true"/>
            <p:nvPr/>
          </p:nvSpPr>
          <p:spPr>
            <a:xfrm>
              <a:off x="0" y="-57150"/>
              <a:ext cx="2069630" cy="2766483"/>
            </a:xfrm>
            <a:prstGeom prst="rect">
              <a:avLst/>
            </a:prstGeom>
          </p:spPr>
          <p:txBody>
            <a:bodyPr anchor="ctr" rtlCol="false" tIns="50800" lIns="50800" bIns="50800" rIns="50800"/>
            <a:lstStyle/>
            <a:p>
              <a:pPr algn="ctr">
                <a:lnSpc>
                  <a:spcPts val="3359"/>
                </a:lnSpc>
              </a:pPr>
            </a:p>
          </p:txBody>
        </p:sp>
      </p:grpSp>
      <p:sp>
        <p:nvSpPr>
          <p:cNvPr name="TextBox 5" id="5"/>
          <p:cNvSpPr txBox="true"/>
          <p:nvPr/>
        </p:nvSpPr>
        <p:spPr>
          <a:xfrm rot="0">
            <a:off x="666750" y="809625"/>
            <a:ext cx="5448300" cy="2079626"/>
          </a:xfrm>
          <a:prstGeom prst="rect">
            <a:avLst/>
          </a:prstGeom>
        </p:spPr>
        <p:txBody>
          <a:bodyPr anchor="t" rtlCol="false" tIns="0" lIns="0" bIns="0" rIns="0">
            <a:spAutoFit/>
          </a:bodyPr>
          <a:lstStyle/>
          <a:p>
            <a:pPr algn="l" marL="0" indent="0" lvl="0">
              <a:lnSpc>
                <a:spcPts val="8000"/>
              </a:lnSpc>
            </a:pPr>
            <a:r>
              <a:rPr lang="en-US" sz="8000">
                <a:solidFill>
                  <a:srgbClr val="FFFFFF"/>
                </a:solidFill>
                <a:latin typeface="Georgia Pro Condensed"/>
                <a:ea typeface="Georgia Pro Condensed"/>
                <a:cs typeface="Georgia Pro Condensed"/>
                <a:sym typeface="Georgia Pro Condensed"/>
              </a:rPr>
              <a:t>Hạn chế hiện tại</a:t>
            </a:r>
          </a:p>
        </p:txBody>
      </p:sp>
      <p:sp>
        <p:nvSpPr>
          <p:cNvPr name="TextBox 6" id="6"/>
          <p:cNvSpPr txBox="true"/>
          <p:nvPr/>
        </p:nvSpPr>
        <p:spPr>
          <a:xfrm rot="0">
            <a:off x="9296400" y="657225"/>
            <a:ext cx="864987" cy="428625"/>
          </a:xfrm>
          <a:prstGeom prst="rect">
            <a:avLst/>
          </a:prstGeom>
        </p:spPr>
        <p:txBody>
          <a:bodyPr anchor="t" rtlCol="false" tIns="0" lIns="0" bIns="0" rIns="0">
            <a:spAutoFit/>
          </a:bodyPr>
          <a:lstStyle/>
          <a:p>
            <a:pPr algn="l" marL="0" indent="0" lvl="0">
              <a:lnSpc>
                <a:spcPts val="3359"/>
              </a:lnSpc>
              <a:spcBef>
                <a:spcPct val="0"/>
              </a:spcBef>
            </a:pPr>
            <a:r>
              <a:rPr lang="en-US" sz="2799" u="none">
                <a:solidFill>
                  <a:srgbClr val="000000"/>
                </a:solidFill>
                <a:latin typeface="Georgia Pro Condensed"/>
                <a:ea typeface="Georgia Pro Condensed"/>
                <a:cs typeface="Georgia Pro Condensed"/>
                <a:sym typeface="Georgia Pro Condensed"/>
              </a:rPr>
              <a:t>01</a:t>
            </a:r>
          </a:p>
        </p:txBody>
      </p:sp>
      <p:sp>
        <p:nvSpPr>
          <p:cNvPr name="TextBox 7" id="7"/>
          <p:cNvSpPr txBox="true"/>
          <p:nvPr/>
        </p:nvSpPr>
        <p:spPr>
          <a:xfrm rot="0">
            <a:off x="9296400" y="5133975"/>
            <a:ext cx="864987" cy="428625"/>
          </a:xfrm>
          <a:prstGeom prst="rect">
            <a:avLst/>
          </a:prstGeom>
        </p:spPr>
        <p:txBody>
          <a:bodyPr anchor="t" rtlCol="false" tIns="0" lIns="0" bIns="0" rIns="0">
            <a:spAutoFit/>
          </a:bodyPr>
          <a:lstStyle/>
          <a:p>
            <a:pPr algn="l" marL="0" indent="0" lvl="0">
              <a:lnSpc>
                <a:spcPts val="3359"/>
              </a:lnSpc>
              <a:spcBef>
                <a:spcPct val="0"/>
              </a:spcBef>
            </a:pPr>
            <a:r>
              <a:rPr lang="en-US" sz="2799" u="none">
                <a:solidFill>
                  <a:srgbClr val="000000"/>
                </a:solidFill>
                <a:latin typeface="Georgia Pro Condensed"/>
                <a:ea typeface="Georgia Pro Condensed"/>
                <a:cs typeface="Georgia Pro Condensed"/>
                <a:sym typeface="Georgia Pro Condensed"/>
              </a:rPr>
              <a:t>02</a:t>
            </a:r>
          </a:p>
        </p:txBody>
      </p:sp>
      <p:sp>
        <p:nvSpPr>
          <p:cNvPr name="Freeform 8" id="8"/>
          <p:cNvSpPr/>
          <p:nvPr/>
        </p:nvSpPr>
        <p:spPr>
          <a:xfrm flipH="false" flipV="false" rot="0">
            <a:off x="708153" y="7606302"/>
            <a:ext cx="2112604" cy="1859092"/>
          </a:xfrm>
          <a:custGeom>
            <a:avLst/>
            <a:gdLst/>
            <a:ahLst/>
            <a:cxnLst/>
            <a:rect r="r" b="b" t="t" l="l"/>
            <a:pathLst>
              <a:path h="1859092" w="2112604">
                <a:moveTo>
                  <a:pt x="0" y="0"/>
                </a:moveTo>
                <a:lnTo>
                  <a:pt x="2112604" y="0"/>
                </a:lnTo>
                <a:lnTo>
                  <a:pt x="2112604"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0734675" y="666750"/>
            <a:ext cx="6886575" cy="2246948"/>
            <a:chOff x="0" y="0"/>
            <a:chExt cx="9182100" cy="2995930"/>
          </a:xfrm>
        </p:grpSpPr>
        <p:sp>
          <p:nvSpPr>
            <p:cNvPr name="TextBox 10" id="10"/>
            <p:cNvSpPr txBox="true"/>
            <p:nvPr/>
          </p:nvSpPr>
          <p:spPr>
            <a:xfrm rot="0">
              <a:off x="0" y="-9525"/>
              <a:ext cx="9182100" cy="669925"/>
            </a:xfrm>
            <a:prstGeom prst="rect">
              <a:avLst/>
            </a:prstGeom>
          </p:spPr>
          <p:txBody>
            <a:bodyPr anchor="t" rtlCol="false" tIns="0" lIns="0" bIns="0" rIns="0">
              <a:spAutoFit/>
            </a:bodyPr>
            <a:lstStyle/>
            <a:p>
              <a:pPr algn="l" marL="0" indent="0" lvl="0">
                <a:lnSpc>
                  <a:spcPts val="3600"/>
                </a:lnSpc>
                <a:spcBef>
                  <a:spcPct val="0"/>
                </a:spcBef>
              </a:pPr>
              <a:r>
                <a:rPr lang="en-US" b="true" sz="3000" spc="-44">
                  <a:solidFill>
                    <a:srgbClr val="000000"/>
                  </a:solidFill>
                  <a:latin typeface="Helvetica World Bold"/>
                  <a:ea typeface="Helvetica World Bold"/>
                  <a:cs typeface="Helvetica World Bold"/>
                  <a:sym typeface="Helvetica World Bold"/>
                </a:rPr>
                <a:t>Tính năng</a:t>
              </a:r>
            </a:p>
          </p:txBody>
        </p:sp>
        <p:sp>
          <p:nvSpPr>
            <p:cNvPr name="TextBox 11" id="11"/>
            <p:cNvSpPr txBox="true"/>
            <p:nvPr/>
          </p:nvSpPr>
          <p:spPr>
            <a:xfrm rot="0">
              <a:off x="0" y="1295189"/>
              <a:ext cx="9182100" cy="1700742"/>
            </a:xfrm>
            <a:prstGeom prst="rect">
              <a:avLst/>
            </a:prstGeom>
          </p:spPr>
          <p:txBody>
            <a:bodyPr anchor="t" rtlCol="false" tIns="0" lIns="0" bIns="0" rIns="0">
              <a:spAutoFit/>
            </a:bodyPr>
            <a:lstStyle/>
            <a:p>
              <a:pPr algn="l" marL="0" indent="0" lvl="0">
                <a:lnSpc>
                  <a:spcPts val="3249"/>
                </a:lnSpc>
                <a:spcBef>
                  <a:spcPct val="0"/>
                </a:spcBef>
              </a:pPr>
              <a:r>
                <a:rPr lang="en-US" sz="2499" spc="-37">
                  <a:solidFill>
                    <a:srgbClr val="000000"/>
                  </a:solidFill>
                  <a:latin typeface="Helvetica World"/>
                  <a:ea typeface="Helvetica World"/>
                  <a:cs typeface="Helvetica World"/>
                  <a:sym typeface="Helvetica World"/>
                </a:rPr>
                <a:t>Hiện tại, phần mềm mới chỉ </a:t>
              </a:r>
              <a:r>
                <a:rPr lang="en-US" b="true" sz="2499" spc="-37">
                  <a:solidFill>
                    <a:srgbClr val="000000"/>
                  </a:solidFill>
                  <a:latin typeface="Helvetica World Bold"/>
                  <a:ea typeface="Helvetica World Bold"/>
                  <a:cs typeface="Helvetica World Bold"/>
                  <a:sym typeface="Helvetica World Bold"/>
                </a:rPr>
                <a:t>cung cấp những tính năng</a:t>
              </a:r>
              <a:r>
                <a:rPr lang="en-US" sz="2499" spc="-37">
                  <a:solidFill>
                    <a:srgbClr val="000000"/>
                  </a:solidFill>
                  <a:latin typeface="Helvetica World"/>
                  <a:ea typeface="Helvetica World"/>
                  <a:cs typeface="Helvetica World"/>
                  <a:sym typeface="Helvetica World"/>
                </a:rPr>
                <a:t> cơ bản, chưa đáp ứng được nhu cầu phong phú của người dùng trong quản lý giáo dục.</a:t>
              </a:r>
            </a:p>
          </p:txBody>
        </p:sp>
      </p:grpSp>
      <p:grpSp>
        <p:nvGrpSpPr>
          <p:cNvPr name="Group 12" id="12"/>
          <p:cNvGrpSpPr/>
          <p:nvPr/>
        </p:nvGrpSpPr>
        <p:grpSpPr>
          <a:xfrm rot="0">
            <a:off x="10734675" y="5143500"/>
            <a:ext cx="6886575" cy="2218373"/>
            <a:chOff x="0" y="0"/>
            <a:chExt cx="9182100" cy="2957830"/>
          </a:xfrm>
        </p:grpSpPr>
        <p:sp>
          <p:nvSpPr>
            <p:cNvPr name="TextBox 13" id="13"/>
            <p:cNvSpPr txBox="true"/>
            <p:nvPr/>
          </p:nvSpPr>
          <p:spPr>
            <a:xfrm rot="0">
              <a:off x="0" y="-9525"/>
              <a:ext cx="9182100" cy="669925"/>
            </a:xfrm>
            <a:prstGeom prst="rect">
              <a:avLst/>
            </a:prstGeom>
          </p:spPr>
          <p:txBody>
            <a:bodyPr anchor="t" rtlCol="false" tIns="0" lIns="0" bIns="0" rIns="0">
              <a:spAutoFit/>
            </a:bodyPr>
            <a:lstStyle/>
            <a:p>
              <a:pPr algn="l" marL="0" indent="0" lvl="0">
                <a:lnSpc>
                  <a:spcPts val="3600"/>
                </a:lnSpc>
                <a:spcBef>
                  <a:spcPct val="0"/>
                </a:spcBef>
              </a:pPr>
              <a:r>
                <a:rPr lang="en-US" b="true" sz="3000" spc="-44">
                  <a:solidFill>
                    <a:srgbClr val="000000"/>
                  </a:solidFill>
                  <a:latin typeface="Helvetica World Bold"/>
                  <a:ea typeface="Helvetica World Bold"/>
                  <a:cs typeface="Helvetica World Bold"/>
                  <a:sym typeface="Helvetica World Bold"/>
                </a:rPr>
                <a:t>Mô phỏng</a:t>
              </a:r>
            </a:p>
          </p:txBody>
        </p:sp>
        <p:sp>
          <p:nvSpPr>
            <p:cNvPr name="TextBox 14" id="14"/>
            <p:cNvSpPr txBox="true"/>
            <p:nvPr/>
          </p:nvSpPr>
          <p:spPr>
            <a:xfrm rot="0">
              <a:off x="0" y="1295189"/>
              <a:ext cx="9182100" cy="1662642"/>
            </a:xfrm>
            <a:prstGeom prst="rect">
              <a:avLst/>
            </a:prstGeom>
          </p:spPr>
          <p:txBody>
            <a:bodyPr anchor="t" rtlCol="false" tIns="0" lIns="0" bIns="0" rIns="0">
              <a:spAutoFit/>
            </a:bodyPr>
            <a:lstStyle/>
            <a:p>
              <a:pPr algn="l" marL="0" indent="0" lvl="0">
                <a:lnSpc>
                  <a:spcPts val="3249"/>
                </a:lnSpc>
                <a:spcBef>
                  <a:spcPct val="0"/>
                </a:spcBef>
              </a:pPr>
              <a:r>
                <a:rPr lang="en-US" sz="2499" spc="-37">
                  <a:solidFill>
                    <a:srgbClr val="000000"/>
                  </a:solidFill>
                  <a:latin typeface="Helvetica World"/>
                  <a:ea typeface="Helvetica World"/>
                  <a:cs typeface="Helvetica World"/>
                  <a:sym typeface="Helvetica World"/>
                </a:rPr>
                <a:t>Phần mềm vẫn đang </a:t>
              </a:r>
              <a:r>
                <a:rPr lang="en-US" b="true" sz="2499" spc="-37">
                  <a:solidFill>
                    <a:srgbClr val="000000"/>
                  </a:solidFill>
                  <a:latin typeface="Helvetica World Bold"/>
                  <a:ea typeface="Helvetica World Bold"/>
                  <a:cs typeface="Helvetica World Bold"/>
                  <a:sym typeface="Helvetica World Bold"/>
                </a:rPr>
                <a:t>dừng lại ở mức mô phỏng</a:t>
              </a:r>
              <a:r>
                <a:rPr lang="en-US" sz="2499" spc="-37">
                  <a:solidFill>
                    <a:srgbClr val="000000"/>
                  </a:solidFill>
                  <a:latin typeface="Helvetica World"/>
                  <a:ea typeface="Helvetica World"/>
                  <a:cs typeface="Helvetica World"/>
                  <a:sym typeface="Helvetica World"/>
                </a:rPr>
                <a:t>, chưa phát triển các giải pháp thực tiễn để giải quyết các vấn đề trong giáo dục hiện đại.</a:t>
              </a:r>
            </a:p>
          </p:txBody>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7858125" cy="10287000"/>
            <a:chOff x="0" y="0"/>
            <a:chExt cx="2069630" cy="2709333"/>
          </a:xfrm>
        </p:grpSpPr>
        <p:sp>
          <p:nvSpPr>
            <p:cNvPr name="Freeform 3" id="3"/>
            <p:cNvSpPr/>
            <p:nvPr/>
          </p:nvSpPr>
          <p:spPr>
            <a:xfrm flipH="false" flipV="false" rot="0">
              <a:off x="0" y="0"/>
              <a:ext cx="2069630" cy="2709333"/>
            </a:xfrm>
            <a:custGeom>
              <a:avLst/>
              <a:gdLst/>
              <a:ahLst/>
              <a:cxnLst/>
              <a:rect r="r" b="b" t="t" l="l"/>
              <a:pathLst>
                <a:path h="2709333" w="2069630">
                  <a:moveTo>
                    <a:pt x="0" y="0"/>
                  </a:moveTo>
                  <a:lnTo>
                    <a:pt x="2069630" y="0"/>
                  </a:lnTo>
                  <a:lnTo>
                    <a:pt x="2069630" y="2709333"/>
                  </a:lnTo>
                  <a:lnTo>
                    <a:pt x="0" y="2709333"/>
                  </a:lnTo>
                  <a:close/>
                </a:path>
              </a:pathLst>
            </a:custGeom>
            <a:solidFill>
              <a:srgbClr val="66A7CA"/>
            </a:solidFill>
            <a:ln cap="sq">
              <a:noFill/>
              <a:prstDash val="solid"/>
              <a:miter/>
            </a:ln>
          </p:spPr>
        </p:sp>
        <p:sp>
          <p:nvSpPr>
            <p:cNvPr name="TextBox 4" id="4"/>
            <p:cNvSpPr txBox="true"/>
            <p:nvPr/>
          </p:nvSpPr>
          <p:spPr>
            <a:xfrm>
              <a:off x="0" y="-57150"/>
              <a:ext cx="2069630" cy="2766483"/>
            </a:xfrm>
            <a:prstGeom prst="rect">
              <a:avLst/>
            </a:prstGeom>
          </p:spPr>
          <p:txBody>
            <a:bodyPr anchor="ctr" rtlCol="false" tIns="50800" lIns="50800" bIns="50800" rIns="50800"/>
            <a:lstStyle/>
            <a:p>
              <a:pPr algn="ctr">
                <a:lnSpc>
                  <a:spcPts val="3359"/>
                </a:lnSpc>
              </a:pPr>
            </a:p>
          </p:txBody>
        </p:sp>
      </p:grpSp>
      <p:sp>
        <p:nvSpPr>
          <p:cNvPr name="TextBox 5" id="5"/>
          <p:cNvSpPr txBox="true"/>
          <p:nvPr/>
        </p:nvSpPr>
        <p:spPr>
          <a:xfrm rot="0">
            <a:off x="666750" y="809625"/>
            <a:ext cx="5448300" cy="3089276"/>
          </a:xfrm>
          <a:prstGeom prst="rect">
            <a:avLst/>
          </a:prstGeom>
        </p:spPr>
        <p:txBody>
          <a:bodyPr anchor="t" rtlCol="false" tIns="0" lIns="0" bIns="0" rIns="0">
            <a:spAutoFit/>
          </a:bodyPr>
          <a:lstStyle/>
          <a:p>
            <a:pPr algn="l" marL="0" indent="0" lvl="0">
              <a:lnSpc>
                <a:spcPts val="8000"/>
              </a:lnSpc>
            </a:pPr>
            <a:r>
              <a:rPr lang="en-US" sz="8000">
                <a:solidFill>
                  <a:srgbClr val="FFFFFF"/>
                </a:solidFill>
                <a:latin typeface="Georgia Pro Condensed"/>
                <a:ea typeface="Georgia Pro Condensed"/>
                <a:cs typeface="Georgia Pro Condensed"/>
                <a:sym typeface="Georgia Pro Condensed"/>
              </a:rPr>
              <a:t>Hướng phát triển phần mềm</a:t>
            </a:r>
          </a:p>
        </p:txBody>
      </p:sp>
      <p:sp>
        <p:nvSpPr>
          <p:cNvPr name="TextBox 6" id="6"/>
          <p:cNvSpPr txBox="true"/>
          <p:nvPr/>
        </p:nvSpPr>
        <p:spPr>
          <a:xfrm rot="0">
            <a:off x="9296400" y="657225"/>
            <a:ext cx="864987" cy="428625"/>
          </a:xfrm>
          <a:prstGeom prst="rect">
            <a:avLst/>
          </a:prstGeom>
        </p:spPr>
        <p:txBody>
          <a:bodyPr anchor="t" rtlCol="false" tIns="0" lIns="0" bIns="0" rIns="0">
            <a:spAutoFit/>
          </a:bodyPr>
          <a:lstStyle/>
          <a:p>
            <a:pPr algn="l" marL="0" indent="0" lvl="0">
              <a:lnSpc>
                <a:spcPts val="3359"/>
              </a:lnSpc>
              <a:spcBef>
                <a:spcPct val="0"/>
              </a:spcBef>
            </a:pPr>
            <a:r>
              <a:rPr lang="en-US" sz="2799" u="none">
                <a:solidFill>
                  <a:srgbClr val="000000"/>
                </a:solidFill>
                <a:latin typeface="Georgia Pro Condensed"/>
                <a:ea typeface="Georgia Pro Condensed"/>
                <a:cs typeface="Georgia Pro Condensed"/>
                <a:sym typeface="Georgia Pro Condensed"/>
              </a:rPr>
              <a:t>01</a:t>
            </a:r>
          </a:p>
        </p:txBody>
      </p:sp>
      <p:sp>
        <p:nvSpPr>
          <p:cNvPr name="TextBox 7" id="7"/>
          <p:cNvSpPr txBox="true"/>
          <p:nvPr/>
        </p:nvSpPr>
        <p:spPr>
          <a:xfrm rot="0">
            <a:off x="9296400" y="5133975"/>
            <a:ext cx="864987" cy="428625"/>
          </a:xfrm>
          <a:prstGeom prst="rect">
            <a:avLst/>
          </a:prstGeom>
        </p:spPr>
        <p:txBody>
          <a:bodyPr anchor="t" rtlCol="false" tIns="0" lIns="0" bIns="0" rIns="0">
            <a:spAutoFit/>
          </a:bodyPr>
          <a:lstStyle/>
          <a:p>
            <a:pPr algn="l" marL="0" indent="0" lvl="0">
              <a:lnSpc>
                <a:spcPts val="3359"/>
              </a:lnSpc>
              <a:spcBef>
                <a:spcPct val="0"/>
              </a:spcBef>
            </a:pPr>
            <a:r>
              <a:rPr lang="en-US" sz="2799" u="none">
                <a:solidFill>
                  <a:srgbClr val="000000"/>
                </a:solidFill>
                <a:latin typeface="Georgia Pro Condensed"/>
                <a:ea typeface="Georgia Pro Condensed"/>
                <a:cs typeface="Georgia Pro Condensed"/>
                <a:sym typeface="Georgia Pro Condensed"/>
              </a:rPr>
              <a:t>02</a:t>
            </a:r>
          </a:p>
        </p:txBody>
      </p:sp>
      <p:sp>
        <p:nvSpPr>
          <p:cNvPr name="Freeform 8" id="8"/>
          <p:cNvSpPr/>
          <p:nvPr/>
        </p:nvSpPr>
        <p:spPr>
          <a:xfrm flipH="false" flipV="false" rot="0">
            <a:off x="708153" y="7606302"/>
            <a:ext cx="2112604" cy="1859092"/>
          </a:xfrm>
          <a:custGeom>
            <a:avLst/>
            <a:gdLst/>
            <a:ahLst/>
            <a:cxnLst/>
            <a:rect r="r" b="b" t="t" l="l"/>
            <a:pathLst>
              <a:path h="1859092" w="2112604">
                <a:moveTo>
                  <a:pt x="0" y="0"/>
                </a:moveTo>
                <a:lnTo>
                  <a:pt x="2112604" y="0"/>
                </a:lnTo>
                <a:lnTo>
                  <a:pt x="2112604"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0734675" y="666750"/>
            <a:ext cx="6886575" cy="2218373"/>
            <a:chOff x="0" y="0"/>
            <a:chExt cx="9182100" cy="2957830"/>
          </a:xfrm>
        </p:grpSpPr>
        <p:sp>
          <p:nvSpPr>
            <p:cNvPr name="TextBox 10" id="10"/>
            <p:cNvSpPr txBox="true"/>
            <p:nvPr/>
          </p:nvSpPr>
          <p:spPr>
            <a:xfrm rot="0">
              <a:off x="0" y="-9525"/>
              <a:ext cx="9182100" cy="669925"/>
            </a:xfrm>
            <a:prstGeom prst="rect">
              <a:avLst/>
            </a:prstGeom>
          </p:spPr>
          <p:txBody>
            <a:bodyPr anchor="t" rtlCol="false" tIns="0" lIns="0" bIns="0" rIns="0">
              <a:spAutoFit/>
            </a:bodyPr>
            <a:lstStyle/>
            <a:p>
              <a:pPr algn="l" marL="0" indent="0" lvl="0">
                <a:lnSpc>
                  <a:spcPts val="3600"/>
                </a:lnSpc>
                <a:spcBef>
                  <a:spcPct val="0"/>
                </a:spcBef>
              </a:pPr>
              <a:r>
                <a:rPr lang="en-US" b="true" sz="3000" spc="-44">
                  <a:solidFill>
                    <a:srgbClr val="000000"/>
                  </a:solidFill>
                  <a:latin typeface="Helvetica World Bold"/>
                  <a:ea typeface="Helvetica World Bold"/>
                  <a:cs typeface="Helvetica World Bold"/>
                  <a:sym typeface="Helvetica World Bold"/>
                </a:rPr>
                <a:t>Ứng dụng di động</a:t>
              </a:r>
            </a:p>
          </p:txBody>
        </p:sp>
        <p:sp>
          <p:nvSpPr>
            <p:cNvPr name="TextBox 11" id="11"/>
            <p:cNvSpPr txBox="true"/>
            <p:nvPr/>
          </p:nvSpPr>
          <p:spPr>
            <a:xfrm rot="0">
              <a:off x="0" y="1295189"/>
              <a:ext cx="9182100" cy="1662642"/>
            </a:xfrm>
            <a:prstGeom prst="rect">
              <a:avLst/>
            </a:prstGeom>
          </p:spPr>
          <p:txBody>
            <a:bodyPr anchor="t" rtlCol="false" tIns="0" lIns="0" bIns="0" rIns="0">
              <a:spAutoFit/>
            </a:bodyPr>
            <a:lstStyle/>
            <a:p>
              <a:pPr algn="l" marL="0" indent="0" lvl="0">
                <a:lnSpc>
                  <a:spcPts val="3249"/>
                </a:lnSpc>
                <a:spcBef>
                  <a:spcPct val="0"/>
                </a:spcBef>
              </a:pPr>
              <a:r>
                <a:rPr lang="en-US" sz="2499" spc="-37">
                  <a:solidFill>
                    <a:srgbClr val="000000"/>
                  </a:solidFill>
                  <a:latin typeface="Helvetica World"/>
                  <a:ea typeface="Helvetica World"/>
                  <a:cs typeface="Helvetica World"/>
                  <a:sym typeface="Helvetica World"/>
                </a:rPr>
                <a:t>Phát triển </a:t>
              </a:r>
              <a:r>
                <a:rPr lang="en-US" b="true" sz="2499" spc="-37">
                  <a:solidFill>
                    <a:srgbClr val="000000"/>
                  </a:solidFill>
                  <a:latin typeface="Helvetica World Bold"/>
                  <a:ea typeface="Helvetica World Bold"/>
                  <a:cs typeface="Helvetica World Bold"/>
                  <a:sym typeface="Helvetica World Bold"/>
                </a:rPr>
                <a:t>ứng dụng di động</a:t>
              </a:r>
              <a:r>
                <a:rPr lang="en-US" sz="2499" spc="-37">
                  <a:solidFill>
                    <a:srgbClr val="000000"/>
                  </a:solidFill>
                  <a:latin typeface="Helvetica World"/>
                  <a:ea typeface="Helvetica World"/>
                  <a:cs typeface="Helvetica World"/>
                  <a:sym typeface="Helvetica World"/>
                </a:rPr>
                <a:t> cho phần mềm sổ liên lạc điện tử sẽ giúp phụ huynh và giáo viên dễ dàng truy cập thông tin bất cứ lúc nào và ở đâu.</a:t>
              </a:r>
            </a:p>
          </p:txBody>
        </p:sp>
      </p:grpSp>
      <p:grpSp>
        <p:nvGrpSpPr>
          <p:cNvPr name="Group 12" id="12"/>
          <p:cNvGrpSpPr/>
          <p:nvPr/>
        </p:nvGrpSpPr>
        <p:grpSpPr>
          <a:xfrm rot="0">
            <a:off x="10734675" y="5143500"/>
            <a:ext cx="6886575" cy="2627948"/>
            <a:chOff x="0" y="0"/>
            <a:chExt cx="9182100" cy="3503930"/>
          </a:xfrm>
        </p:grpSpPr>
        <p:sp>
          <p:nvSpPr>
            <p:cNvPr name="TextBox 13" id="13"/>
            <p:cNvSpPr txBox="true"/>
            <p:nvPr/>
          </p:nvSpPr>
          <p:spPr>
            <a:xfrm rot="0">
              <a:off x="0" y="-9525"/>
              <a:ext cx="9182100" cy="669925"/>
            </a:xfrm>
            <a:prstGeom prst="rect">
              <a:avLst/>
            </a:prstGeom>
          </p:spPr>
          <p:txBody>
            <a:bodyPr anchor="t" rtlCol="false" tIns="0" lIns="0" bIns="0" rIns="0">
              <a:spAutoFit/>
            </a:bodyPr>
            <a:lstStyle/>
            <a:p>
              <a:pPr algn="l" marL="0" indent="0" lvl="0">
                <a:lnSpc>
                  <a:spcPts val="3600"/>
                </a:lnSpc>
                <a:spcBef>
                  <a:spcPct val="0"/>
                </a:spcBef>
              </a:pPr>
              <a:r>
                <a:rPr lang="en-US" b="true" sz="3000" spc="-44">
                  <a:solidFill>
                    <a:srgbClr val="000000"/>
                  </a:solidFill>
                  <a:latin typeface="Helvetica World Bold"/>
                  <a:ea typeface="Helvetica World Bold"/>
                  <a:cs typeface="Helvetica World Bold"/>
                  <a:sym typeface="Helvetica World Bold"/>
                </a:rPr>
                <a:t>Tích hợp thanh toán</a:t>
              </a:r>
            </a:p>
          </p:txBody>
        </p:sp>
        <p:sp>
          <p:nvSpPr>
            <p:cNvPr name="TextBox 14" id="14"/>
            <p:cNvSpPr txBox="true"/>
            <p:nvPr/>
          </p:nvSpPr>
          <p:spPr>
            <a:xfrm rot="0">
              <a:off x="0" y="1295189"/>
              <a:ext cx="9182100" cy="2208742"/>
            </a:xfrm>
            <a:prstGeom prst="rect">
              <a:avLst/>
            </a:prstGeom>
          </p:spPr>
          <p:txBody>
            <a:bodyPr anchor="t" rtlCol="false" tIns="0" lIns="0" bIns="0" rIns="0">
              <a:spAutoFit/>
            </a:bodyPr>
            <a:lstStyle/>
            <a:p>
              <a:pPr algn="l" marL="0" indent="0" lvl="0">
                <a:lnSpc>
                  <a:spcPts val="3249"/>
                </a:lnSpc>
                <a:spcBef>
                  <a:spcPct val="0"/>
                </a:spcBef>
              </a:pPr>
              <a:r>
                <a:rPr lang="en-US" sz="2499" spc="-37">
                  <a:solidFill>
                    <a:srgbClr val="000000"/>
                  </a:solidFill>
                  <a:latin typeface="Helvetica World"/>
                  <a:ea typeface="Helvetica World"/>
                  <a:cs typeface="Helvetica World"/>
                  <a:sym typeface="Helvetica World"/>
                </a:rPr>
                <a:t>Tích hợp tính năng </a:t>
              </a:r>
              <a:r>
                <a:rPr lang="en-US" b="true" sz="2499" spc="-37">
                  <a:solidFill>
                    <a:srgbClr val="000000"/>
                  </a:solidFill>
                  <a:latin typeface="Helvetica World Bold"/>
                  <a:ea typeface="Helvetica World Bold"/>
                  <a:cs typeface="Helvetica World Bold"/>
                  <a:sym typeface="Helvetica World Bold"/>
                </a:rPr>
                <a:t>thanh toán học phí</a:t>
              </a:r>
              <a:r>
                <a:rPr lang="en-US" sz="2499" spc="-37">
                  <a:solidFill>
                    <a:srgbClr val="000000"/>
                  </a:solidFill>
                  <a:latin typeface="Helvetica World"/>
                  <a:ea typeface="Helvetica World"/>
                  <a:cs typeface="Helvetica World"/>
                  <a:sym typeface="Helvetica World"/>
                </a:rPr>
                <a:t> trực tuyến sẽ tiết kiệm thời gian và cung cấp phương thức thanh toán tiện lợi, an toàn cho cả phụ huynh và nhà trường.</a:t>
              </a:r>
            </a:p>
          </p:txBody>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7858125" cy="10287000"/>
            <a:chOff x="0" y="0"/>
            <a:chExt cx="1031988" cy="1350966"/>
          </a:xfrm>
        </p:grpSpPr>
        <p:sp>
          <p:nvSpPr>
            <p:cNvPr name="Freeform 3" id="3"/>
            <p:cNvSpPr/>
            <p:nvPr/>
          </p:nvSpPr>
          <p:spPr>
            <a:xfrm flipH="false" flipV="false" rot="0">
              <a:off x="0" y="0"/>
              <a:ext cx="1031988" cy="1350966"/>
            </a:xfrm>
            <a:custGeom>
              <a:avLst/>
              <a:gdLst/>
              <a:ahLst/>
              <a:cxnLst/>
              <a:rect r="r" b="b" t="t" l="l"/>
              <a:pathLst>
                <a:path h="1350966" w="1031988">
                  <a:moveTo>
                    <a:pt x="0" y="0"/>
                  </a:moveTo>
                  <a:lnTo>
                    <a:pt x="1031988" y="0"/>
                  </a:lnTo>
                  <a:lnTo>
                    <a:pt x="1031988" y="1350966"/>
                  </a:lnTo>
                  <a:lnTo>
                    <a:pt x="0" y="1350966"/>
                  </a:lnTo>
                  <a:close/>
                </a:path>
              </a:pathLst>
            </a:custGeom>
            <a:solidFill>
              <a:srgbClr val="82C2E6"/>
            </a:solidFill>
            <a:ln w="12700">
              <a:solidFill>
                <a:srgbClr val="000000"/>
              </a:solidFill>
            </a:ln>
          </p:spPr>
        </p:sp>
      </p:grpSp>
      <p:grpSp>
        <p:nvGrpSpPr>
          <p:cNvPr name="Group 4" id="4"/>
          <p:cNvGrpSpPr/>
          <p:nvPr/>
        </p:nvGrpSpPr>
        <p:grpSpPr>
          <a:xfrm rot="0">
            <a:off x="1052512" y="666750"/>
            <a:ext cx="5753100" cy="8953500"/>
            <a:chOff x="0" y="0"/>
            <a:chExt cx="814724" cy="1267949"/>
          </a:xfrm>
        </p:grpSpPr>
        <p:sp>
          <p:nvSpPr>
            <p:cNvPr name="Freeform 5" id="5"/>
            <p:cNvSpPr/>
            <p:nvPr/>
          </p:nvSpPr>
          <p:spPr>
            <a:xfrm flipH="false" flipV="false" rot="0">
              <a:off x="0" y="0"/>
              <a:ext cx="814724" cy="1267949"/>
            </a:xfrm>
            <a:custGeom>
              <a:avLst/>
              <a:gdLst/>
              <a:ahLst/>
              <a:cxnLst/>
              <a:rect r="r" b="b" t="t" l="l"/>
              <a:pathLst>
                <a:path h="1267949" w="814724">
                  <a:moveTo>
                    <a:pt x="26914" y="0"/>
                  </a:moveTo>
                  <a:lnTo>
                    <a:pt x="787810" y="0"/>
                  </a:lnTo>
                  <a:cubicBezTo>
                    <a:pt x="802675" y="0"/>
                    <a:pt x="814724" y="12050"/>
                    <a:pt x="814724" y="26914"/>
                  </a:cubicBezTo>
                  <a:lnTo>
                    <a:pt x="814724" y="1241035"/>
                  </a:lnTo>
                  <a:cubicBezTo>
                    <a:pt x="814724" y="1255899"/>
                    <a:pt x="802675" y="1267949"/>
                    <a:pt x="787810" y="1267949"/>
                  </a:cubicBezTo>
                  <a:lnTo>
                    <a:pt x="26914" y="1267949"/>
                  </a:lnTo>
                  <a:cubicBezTo>
                    <a:pt x="12050" y="1267949"/>
                    <a:pt x="0" y="1255899"/>
                    <a:pt x="0" y="1241035"/>
                  </a:cubicBezTo>
                  <a:lnTo>
                    <a:pt x="0" y="26914"/>
                  </a:lnTo>
                  <a:cubicBezTo>
                    <a:pt x="0" y="12050"/>
                    <a:pt x="12050" y="0"/>
                    <a:pt x="26914" y="0"/>
                  </a:cubicBezTo>
                  <a:close/>
                </a:path>
              </a:pathLst>
            </a:custGeom>
            <a:blipFill>
              <a:blip r:embed="rId2"/>
              <a:stretch>
                <a:fillRect l="0" t="-199" r="0" b="-199"/>
              </a:stretch>
            </a:blipFill>
          </p:spPr>
        </p:sp>
      </p:grpSp>
      <p:sp>
        <p:nvSpPr>
          <p:cNvPr name="TextBox 6" id="6"/>
          <p:cNvSpPr txBox="true"/>
          <p:nvPr/>
        </p:nvSpPr>
        <p:spPr>
          <a:xfrm rot="0">
            <a:off x="9296400" y="9001760"/>
            <a:ext cx="8324850" cy="618490"/>
          </a:xfrm>
          <a:prstGeom prst="rect">
            <a:avLst/>
          </a:prstGeom>
        </p:spPr>
        <p:txBody>
          <a:bodyPr anchor="t" rtlCol="false" tIns="0" lIns="0" bIns="0" rIns="0">
            <a:spAutoFit/>
          </a:bodyPr>
          <a:lstStyle/>
          <a:p>
            <a:pPr algn="l" marL="0" indent="0" lvl="0">
              <a:lnSpc>
                <a:spcPts val="4940"/>
              </a:lnSpc>
            </a:pPr>
            <a:r>
              <a:rPr lang="en-US" sz="3800" spc="-57">
                <a:solidFill>
                  <a:srgbClr val="000000"/>
                </a:solidFill>
                <a:latin typeface="Helvetica World"/>
                <a:ea typeface="Helvetica World"/>
                <a:cs typeface="Helvetica World"/>
                <a:sym typeface="Helvetica World"/>
              </a:rPr>
              <a:t>Sự hỗ trợ từ giảng viên và bạn bè</a:t>
            </a:r>
          </a:p>
        </p:txBody>
      </p:sp>
      <p:sp>
        <p:nvSpPr>
          <p:cNvPr name="TextBox 7" id="7"/>
          <p:cNvSpPr txBox="true"/>
          <p:nvPr/>
        </p:nvSpPr>
        <p:spPr>
          <a:xfrm rot="0">
            <a:off x="9303759" y="942975"/>
            <a:ext cx="8317491" cy="1999134"/>
          </a:xfrm>
          <a:prstGeom prst="rect">
            <a:avLst/>
          </a:prstGeom>
        </p:spPr>
        <p:txBody>
          <a:bodyPr anchor="t" rtlCol="false" tIns="0" lIns="0" bIns="0" rIns="0">
            <a:spAutoFit/>
          </a:bodyPr>
          <a:lstStyle/>
          <a:p>
            <a:pPr algn="l" marL="0" indent="0" lvl="0">
              <a:lnSpc>
                <a:spcPts val="14956"/>
              </a:lnSpc>
            </a:pPr>
            <a:r>
              <a:rPr lang="en-US" sz="14956" spc="-523">
                <a:solidFill>
                  <a:srgbClr val="000000"/>
                </a:solidFill>
                <a:latin typeface="Georgia Pro Condensed"/>
                <a:ea typeface="Georgia Pro Condensed"/>
                <a:cs typeface="Georgia Pro Condensed"/>
                <a:sym typeface="Georgia Pro Condensed"/>
              </a:rPr>
              <a:t>Cảm ơn</a:t>
            </a:r>
          </a:p>
        </p:txBody>
      </p:sp>
      <p:sp>
        <p:nvSpPr>
          <p:cNvPr name="Freeform 8" id="8"/>
          <p:cNvSpPr/>
          <p:nvPr/>
        </p:nvSpPr>
        <p:spPr>
          <a:xfrm flipH="false" flipV="false" rot="-3117037">
            <a:off x="5418783" y="7952721"/>
            <a:ext cx="2112604" cy="1859092"/>
          </a:xfrm>
          <a:custGeom>
            <a:avLst/>
            <a:gdLst/>
            <a:ahLst/>
            <a:cxnLst/>
            <a:rect r="r" b="b" t="t" l="l"/>
            <a:pathLst>
              <a:path h="1859092" w="2112604">
                <a:moveTo>
                  <a:pt x="0" y="0"/>
                </a:moveTo>
                <a:lnTo>
                  <a:pt x="2112604" y="0"/>
                </a:lnTo>
                <a:lnTo>
                  <a:pt x="2112604" y="1859092"/>
                </a:lnTo>
                <a:lnTo>
                  <a:pt x="0" y="18590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9ADAFF"/>
        </a:solidFill>
      </p:bgPr>
    </p:bg>
    <p:spTree>
      <p:nvGrpSpPr>
        <p:cNvPr id="1" name=""/>
        <p:cNvGrpSpPr/>
        <p:nvPr/>
      </p:nvGrpSpPr>
      <p:grpSpPr>
        <a:xfrm>
          <a:off x="0" y="0"/>
          <a:ext cx="0" cy="0"/>
          <a:chOff x="0" y="0"/>
          <a:chExt cx="0" cy="0"/>
        </a:xfrm>
      </p:grpSpPr>
      <p:sp>
        <p:nvSpPr>
          <p:cNvPr name="TextBox 2" id="2"/>
          <p:cNvSpPr txBox="true"/>
          <p:nvPr/>
        </p:nvSpPr>
        <p:spPr>
          <a:xfrm rot="0">
            <a:off x="17259300" y="9201150"/>
            <a:ext cx="152400" cy="209550"/>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Helvetica World"/>
                <a:ea typeface="Helvetica World"/>
                <a:cs typeface="Helvetica World"/>
                <a:sym typeface="Helvetica World"/>
              </a:rPr>
              <a:t>3</a:t>
            </a:r>
          </a:p>
        </p:txBody>
      </p:sp>
      <p:grpSp>
        <p:nvGrpSpPr>
          <p:cNvPr name="Group 3" id="3"/>
          <p:cNvGrpSpPr/>
          <p:nvPr/>
        </p:nvGrpSpPr>
        <p:grpSpPr>
          <a:xfrm rot="0">
            <a:off x="666750" y="666750"/>
            <a:ext cx="16954500" cy="8953500"/>
            <a:chOff x="0" y="0"/>
            <a:chExt cx="4465383" cy="2358123"/>
          </a:xfrm>
        </p:grpSpPr>
        <p:sp>
          <p:nvSpPr>
            <p:cNvPr name="Freeform 4" id="4"/>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FFFFFF"/>
            </a:solidFill>
            <a:ln cap="rnd">
              <a:noFill/>
              <a:prstDash val="solid"/>
              <a:round/>
            </a:ln>
          </p:spPr>
        </p:sp>
        <p:sp>
          <p:nvSpPr>
            <p:cNvPr name="TextBox 5" id="5"/>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grpSp>
        <p:nvGrpSpPr>
          <p:cNvPr name="Group 6" id="6"/>
          <p:cNvGrpSpPr/>
          <p:nvPr/>
        </p:nvGrpSpPr>
        <p:grpSpPr>
          <a:xfrm rot="0">
            <a:off x="1800225" y="1562100"/>
            <a:ext cx="13249275" cy="2067009"/>
            <a:chOff x="0" y="0"/>
            <a:chExt cx="17665700" cy="2756012"/>
          </a:xfrm>
        </p:grpSpPr>
        <p:sp>
          <p:nvSpPr>
            <p:cNvPr name="TextBox 7" id="7"/>
            <p:cNvSpPr txBox="true"/>
            <p:nvPr/>
          </p:nvSpPr>
          <p:spPr>
            <a:xfrm rot="0">
              <a:off x="0" y="-85725"/>
              <a:ext cx="17665700" cy="1702858"/>
            </a:xfrm>
            <a:prstGeom prst="rect">
              <a:avLst/>
            </a:prstGeom>
          </p:spPr>
          <p:txBody>
            <a:bodyPr anchor="t" rtlCol="false" tIns="0" lIns="0" bIns="0" rIns="0">
              <a:spAutoFit/>
            </a:bodyPr>
            <a:lstStyle/>
            <a:p>
              <a:pPr algn="l" marL="0" indent="0" lvl="0">
                <a:lnSpc>
                  <a:spcPts val="10400"/>
                </a:lnSpc>
              </a:pPr>
              <a:r>
                <a:rPr lang="en-US" sz="8000" spc="-240">
                  <a:solidFill>
                    <a:srgbClr val="000000"/>
                  </a:solidFill>
                  <a:latin typeface="Georgia Pro Condensed"/>
                  <a:ea typeface="Georgia Pro Condensed"/>
                  <a:cs typeface="Georgia Pro Condensed"/>
                  <a:sym typeface="Georgia Pro Condensed"/>
                </a:rPr>
                <a:t>Mục tiêu đề tài</a:t>
              </a:r>
            </a:p>
          </p:txBody>
        </p:sp>
        <p:sp>
          <p:nvSpPr>
            <p:cNvPr name="TextBox 8" id="8"/>
            <p:cNvSpPr txBox="true"/>
            <p:nvPr/>
          </p:nvSpPr>
          <p:spPr>
            <a:xfrm rot="0">
              <a:off x="0" y="2187687"/>
              <a:ext cx="17665700" cy="568325"/>
            </a:xfrm>
            <a:prstGeom prst="rect">
              <a:avLst/>
            </a:prstGeom>
          </p:spPr>
          <p:txBody>
            <a:bodyPr anchor="t" rtlCol="false" tIns="0" lIns="0" bIns="0" rIns="0">
              <a:spAutoFit/>
            </a:bodyPr>
            <a:lstStyle/>
            <a:p>
              <a:pPr algn="l" marL="0" indent="0" lvl="0">
                <a:lnSpc>
                  <a:spcPts val="3000"/>
                </a:lnSpc>
                <a:spcBef>
                  <a:spcPct val="0"/>
                </a:spcBef>
              </a:pPr>
              <a:r>
                <a:rPr lang="en-US" b="true" sz="2500" spc="-37">
                  <a:solidFill>
                    <a:srgbClr val="000000"/>
                  </a:solidFill>
                  <a:latin typeface="Helvetica World Bold"/>
                  <a:ea typeface="Helvetica World Bold"/>
                  <a:cs typeface="Helvetica World Bold"/>
                  <a:sym typeface="Helvetica World Bold"/>
                </a:rPr>
                <a:t>Tin học hóa quy trình giáo dục</a:t>
              </a:r>
            </a:p>
          </p:txBody>
        </p:sp>
      </p:grpSp>
      <p:grpSp>
        <p:nvGrpSpPr>
          <p:cNvPr name="Group 9" id="9"/>
          <p:cNvGrpSpPr/>
          <p:nvPr/>
        </p:nvGrpSpPr>
        <p:grpSpPr>
          <a:xfrm rot="0">
            <a:off x="1800225" y="5143500"/>
            <a:ext cx="4308497" cy="2254250"/>
            <a:chOff x="0" y="0"/>
            <a:chExt cx="5744662" cy="3005667"/>
          </a:xfrm>
        </p:grpSpPr>
        <p:sp>
          <p:nvSpPr>
            <p:cNvPr name="TextBox 10" id="10"/>
            <p:cNvSpPr txBox="true"/>
            <p:nvPr/>
          </p:nvSpPr>
          <p:spPr>
            <a:xfrm rot="0">
              <a:off x="0" y="0"/>
              <a:ext cx="5744662" cy="533400"/>
            </a:xfrm>
            <a:prstGeom prst="rect">
              <a:avLst/>
            </a:prstGeom>
          </p:spPr>
          <p:txBody>
            <a:bodyPr anchor="t" rtlCol="false" tIns="0" lIns="0" bIns="0" rIns="0">
              <a:spAutoFit/>
            </a:bodyPr>
            <a:lstStyle/>
            <a:p>
              <a:pPr algn="l" marL="0" indent="0" lvl="0">
                <a:lnSpc>
                  <a:spcPts val="2999"/>
                </a:lnSpc>
                <a:spcBef>
                  <a:spcPct val="0"/>
                </a:spcBef>
              </a:pPr>
              <a:r>
                <a:rPr lang="en-US" b="true" sz="2499" spc="-37">
                  <a:solidFill>
                    <a:srgbClr val="000000"/>
                  </a:solidFill>
                  <a:latin typeface="Helvetica World Bold"/>
                  <a:ea typeface="Helvetica World Bold"/>
                  <a:cs typeface="Helvetica World Bold"/>
                  <a:sym typeface="Helvetica World Bold"/>
                </a:rPr>
                <a:t>Tin học hóa quy trình</a:t>
              </a:r>
            </a:p>
          </p:txBody>
        </p:sp>
        <p:sp>
          <p:nvSpPr>
            <p:cNvPr name="TextBox 11" id="11"/>
            <p:cNvSpPr txBox="true"/>
            <p:nvPr/>
          </p:nvSpPr>
          <p:spPr>
            <a:xfrm rot="0">
              <a:off x="0" y="1060450"/>
              <a:ext cx="5744662" cy="1945217"/>
            </a:xfrm>
            <a:prstGeom prst="rect">
              <a:avLst/>
            </a:prstGeom>
          </p:spPr>
          <p:txBody>
            <a:bodyPr anchor="t" rtlCol="false" tIns="0" lIns="0" bIns="0" rIns="0">
              <a:spAutoFit/>
            </a:bodyPr>
            <a:lstStyle/>
            <a:p>
              <a:pPr algn="l" marL="0" indent="0" lvl="0">
                <a:lnSpc>
                  <a:spcPts val="2800"/>
                </a:lnSpc>
              </a:pPr>
              <a:r>
                <a:rPr lang="en-US" sz="2000" spc="-30" strike="noStrike" u="none">
                  <a:solidFill>
                    <a:srgbClr val="000000"/>
                  </a:solidFill>
                  <a:latin typeface="Helvetica World"/>
                  <a:ea typeface="Helvetica World"/>
                  <a:cs typeface="Helvetica World"/>
                  <a:sym typeface="Helvetica World"/>
                </a:rPr>
                <a:t>Mục tiêu chính của đề tài là </a:t>
              </a:r>
              <a:r>
                <a:rPr lang="en-US" b="true" sz="2000" spc="-30" strike="noStrike" u="none">
                  <a:solidFill>
                    <a:srgbClr val="000000"/>
                  </a:solidFill>
                  <a:latin typeface="Helvetica World Bold"/>
                  <a:ea typeface="Helvetica World Bold"/>
                  <a:cs typeface="Helvetica World Bold"/>
                  <a:sym typeface="Helvetica World Bold"/>
                </a:rPr>
                <a:t>tin học hóa quy trình trao đổi thông tin</a:t>
              </a:r>
              <a:r>
                <a:rPr lang="en-US" sz="2000" spc="-30" strike="noStrike" u="none">
                  <a:solidFill>
                    <a:srgbClr val="000000"/>
                  </a:solidFill>
                  <a:latin typeface="Helvetica World"/>
                  <a:ea typeface="Helvetica World"/>
                  <a:cs typeface="Helvetica World"/>
                  <a:sym typeface="Helvetica World"/>
                </a:rPr>
                <a:t>, giúp nâng cao tính chính xác và độ tin cậy trong việc quản lý dữ liệu học sinh.</a:t>
              </a:r>
            </a:p>
          </p:txBody>
        </p:sp>
      </p:grpSp>
      <p:grpSp>
        <p:nvGrpSpPr>
          <p:cNvPr name="Group 12" id="12"/>
          <p:cNvGrpSpPr/>
          <p:nvPr/>
        </p:nvGrpSpPr>
        <p:grpSpPr>
          <a:xfrm rot="0">
            <a:off x="7291388" y="5143500"/>
            <a:ext cx="4010025" cy="2606675"/>
            <a:chOff x="0" y="0"/>
            <a:chExt cx="5346700" cy="3475567"/>
          </a:xfrm>
        </p:grpSpPr>
        <p:sp>
          <p:nvSpPr>
            <p:cNvPr name="TextBox 13" id="13"/>
            <p:cNvSpPr txBox="true"/>
            <p:nvPr/>
          </p:nvSpPr>
          <p:spPr>
            <a:xfrm rot="0">
              <a:off x="0" y="0"/>
              <a:ext cx="5346700" cy="533400"/>
            </a:xfrm>
            <a:prstGeom prst="rect">
              <a:avLst/>
            </a:prstGeom>
          </p:spPr>
          <p:txBody>
            <a:bodyPr anchor="t" rtlCol="false" tIns="0" lIns="0" bIns="0" rIns="0">
              <a:spAutoFit/>
            </a:bodyPr>
            <a:lstStyle/>
            <a:p>
              <a:pPr algn="l" marL="0" indent="0" lvl="0">
                <a:lnSpc>
                  <a:spcPts val="2999"/>
                </a:lnSpc>
                <a:spcBef>
                  <a:spcPct val="0"/>
                </a:spcBef>
              </a:pPr>
              <a:r>
                <a:rPr lang="en-US" b="true" sz="2499" spc="-37">
                  <a:solidFill>
                    <a:srgbClr val="000000"/>
                  </a:solidFill>
                  <a:latin typeface="Helvetica World Bold"/>
                  <a:ea typeface="Helvetica World Bold"/>
                  <a:cs typeface="Helvetica World Bold"/>
                  <a:sym typeface="Helvetica World Bold"/>
                </a:rPr>
                <a:t>Giảm thủ công</a:t>
              </a:r>
            </a:p>
          </p:txBody>
        </p:sp>
        <p:sp>
          <p:nvSpPr>
            <p:cNvPr name="TextBox 14" id="14"/>
            <p:cNvSpPr txBox="true"/>
            <p:nvPr/>
          </p:nvSpPr>
          <p:spPr>
            <a:xfrm rot="0">
              <a:off x="0" y="1060450"/>
              <a:ext cx="5346700" cy="2415117"/>
            </a:xfrm>
            <a:prstGeom prst="rect">
              <a:avLst/>
            </a:prstGeom>
          </p:spPr>
          <p:txBody>
            <a:bodyPr anchor="t" rtlCol="false" tIns="0" lIns="0" bIns="0" rIns="0">
              <a:spAutoFit/>
            </a:bodyPr>
            <a:lstStyle/>
            <a:p>
              <a:pPr algn="l" marL="0" indent="0" lvl="0">
                <a:lnSpc>
                  <a:spcPts val="2800"/>
                </a:lnSpc>
              </a:pPr>
              <a:r>
                <a:rPr lang="en-US" sz="2000" spc="-30" strike="noStrike" u="none">
                  <a:solidFill>
                    <a:srgbClr val="000000"/>
                  </a:solidFill>
                  <a:latin typeface="Helvetica World"/>
                  <a:ea typeface="Helvetica World"/>
                  <a:cs typeface="Helvetica World"/>
                  <a:sym typeface="Helvetica World"/>
                </a:rPr>
                <a:t>Việc áp dụng phần mềm sổ liên lạc điện tử sẽ </a:t>
              </a:r>
              <a:r>
                <a:rPr lang="en-US" b="true" sz="2000" spc="-30" strike="noStrike" u="none">
                  <a:solidFill>
                    <a:srgbClr val="000000"/>
                  </a:solidFill>
                  <a:latin typeface="Helvetica World Bold"/>
                  <a:ea typeface="Helvetica World Bold"/>
                  <a:cs typeface="Helvetica World Bold"/>
                  <a:sym typeface="Helvetica World Bold"/>
                </a:rPr>
                <a:t>giảm thiểu công việc thủ công</a:t>
              </a:r>
              <a:r>
                <a:rPr lang="en-US" sz="2000" spc="-30" strike="noStrike" u="none">
                  <a:solidFill>
                    <a:srgbClr val="000000"/>
                  </a:solidFill>
                  <a:latin typeface="Helvetica World"/>
                  <a:ea typeface="Helvetica World"/>
                  <a:cs typeface="Helvetica World"/>
                  <a:sym typeface="Helvetica World"/>
                </a:rPr>
                <a:t>, tiết kiệm thời gian cho giáo viên và phụ huynh trong việc cập nhật thông tin cần thiết.</a:t>
              </a:r>
            </a:p>
          </p:txBody>
        </p:sp>
      </p:grpSp>
      <p:grpSp>
        <p:nvGrpSpPr>
          <p:cNvPr name="Group 15" id="15"/>
          <p:cNvGrpSpPr/>
          <p:nvPr/>
        </p:nvGrpSpPr>
        <p:grpSpPr>
          <a:xfrm rot="0">
            <a:off x="12172950" y="5143500"/>
            <a:ext cx="4010025" cy="2606675"/>
            <a:chOff x="0" y="0"/>
            <a:chExt cx="5346700" cy="3475567"/>
          </a:xfrm>
        </p:grpSpPr>
        <p:sp>
          <p:nvSpPr>
            <p:cNvPr name="TextBox 16" id="16"/>
            <p:cNvSpPr txBox="true"/>
            <p:nvPr/>
          </p:nvSpPr>
          <p:spPr>
            <a:xfrm rot="0">
              <a:off x="0" y="0"/>
              <a:ext cx="5346700" cy="533400"/>
            </a:xfrm>
            <a:prstGeom prst="rect">
              <a:avLst/>
            </a:prstGeom>
          </p:spPr>
          <p:txBody>
            <a:bodyPr anchor="t" rtlCol="false" tIns="0" lIns="0" bIns="0" rIns="0">
              <a:spAutoFit/>
            </a:bodyPr>
            <a:lstStyle/>
            <a:p>
              <a:pPr algn="l" marL="0" indent="0" lvl="0">
                <a:lnSpc>
                  <a:spcPts val="2999"/>
                </a:lnSpc>
                <a:spcBef>
                  <a:spcPct val="0"/>
                </a:spcBef>
              </a:pPr>
              <a:r>
                <a:rPr lang="en-US" b="true" sz="2499" spc="-37">
                  <a:solidFill>
                    <a:srgbClr val="000000"/>
                  </a:solidFill>
                  <a:latin typeface="Helvetica World Bold"/>
                  <a:ea typeface="Helvetica World Bold"/>
                  <a:cs typeface="Helvetica World Bold"/>
                  <a:sym typeface="Helvetica World Bold"/>
                </a:rPr>
                <a:t>Nâng cao hiệu quả</a:t>
              </a:r>
            </a:p>
          </p:txBody>
        </p:sp>
        <p:sp>
          <p:nvSpPr>
            <p:cNvPr name="TextBox 17" id="17"/>
            <p:cNvSpPr txBox="true"/>
            <p:nvPr/>
          </p:nvSpPr>
          <p:spPr>
            <a:xfrm rot="0">
              <a:off x="0" y="1060450"/>
              <a:ext cx="5346700" cy="2415117"/>
            </a:xfrm>
            <a:prstGeom prst="rect">
              <a:avLst/>
            </a:prstGeom>
          </p:spPr>
          <p:txBody>
            <a:bodyPr anchor="t" rtlCol="false" tIns="0" lIns="0" bIns="0" rIns="0">
              <a:spAutoFit/>
            </a:bodyPr>
            <a:lstStyle/>
            <a:p>
              <a:pPr algn="l" marL="0" indent="0" lvl="0">
                <a:lnSpc>
                  <a:spcPts val="2800"/>
                </a:lnSpc>
              </a:pPr>
              <a:r>
                <a:rPr lang="en-US" sz="2000" spc="-30" strike="noStrike" u="none">
                  <a:solidFill>
                    <a:srgbClr val="000000"/>
                  </a:solidFill>
                  <a:latin typeface="Helvetica World"/>
                  <a:ea typeface="Helvetica World"/>
                  <a:cs typeface="Helvetica World"/>
                  <a:sym typeface="Helvetica World"/>
                </a:rPr>
                <a:t>Hệ thống mới sẽ </a:t>
              </a:r>
              <a:r>
                <a:rPr lang="en-US" b="true" sz="2000" spc="-30" strike="noStrike" u="none">
                  <a:solidFill>
                    <a:srgbClr val="000000"/>
                  </a:solidFill>
                  <a:latin typeface="Helvetica World Bold"/>
                  <a:ea typeface="Helvetica World Bold"/>
                  <a:cs typeface="Helvetica World Bold"/>
                  <a:sym typeface="Helvetica World Bold"/>
                </a:rPr>
                <a:t>nâng cao hiệu quả quản lý</a:t>
              </a:r>
              <a:r>
                <a:rPr lang="en-US" sz="2000" spc="-30" strike="noStrike" u="none">
                  <a:solidFill>
                    <a:srgbClr val="000000"/>
                  </a:solidFill>
                  <a:latin typeface="Helvetica World"/>
                  <a:ea typeface="Helvetica World"/>
                  <a:cs typeface="Helvetica World"/>
                  <a:sym typeface="Helvetica World"/>
                </a:rPr>
                <a:t>, tạo điều kiện thuận lợi cho việc tương tác giữa giáo viên và phụ huynh, góp phần vào sự phát triển toàn diện của học sinh.</a:t>
              </a:r>
            </a:p>
          </p:txBody>
        </p:sp>
      </p:grpSp>
      <p:sp>
        <p:nvSpPr>
          <p:cNvPr name="Freeform 18" id="18"/>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82C2E6"/>
        </a:solidFill>
      </p:bgPr>
    </p:bg>
    <p:spTree>
      <p:nvGrpSpPr>
        <p:cNvPr id="1" name=""/>
        <p:cNvGrpSpPr/>
        <p:nvPr/>
      </p:nvGrpSpPr>
      <p:grpSpPr>
        <a:xfrm>
          <a:off x="0" y="0"/>
          <a:ext cx="0" cy="0"/>
          <a:chOff x="0" y="0"/>
          <a:chExt cx="0" cy="0"/>
        </a:xfrm>
      </p:grpSpPr>
      <p:grpSp>
        <p:nvGrpSpPr>
          <p:cNvPr name="Group 2" id="2"/>
          <p:cNvGrpSpPr/>
          <p:nvPr/>
        </p:nvGrpSpPr>
        <p:grpSpPr>
          <a:xfrm rot="0">
            <a:off x="666750" y="2908300"/>
            <a:ext cx="5448300" cy="6711950"/>
            <a:chOff x="0" y="0"/>
            <a:chExt cx="1434943" cy="1767756"/>
          </a:xfrm>
        </p:grpSpPr>
        <p:sp>
          <p:nvSpPr>
            <p:cNvPr name="Freeform 3" id="3"/>
            <p:cNvSpPr/>
            <p:nvPr/>
          </p:nvSpPr>
          <p:spPr>
            <a:xfrm flipH="false" flipV="false" rot="0">
              <a:off x="0" y="0"/>
              <a:ext cx="1434943" cy="1767756"/>
            </a:xfrm>
            <a:custGeom>
              <a:avLst/>
              <a:gdLst/>
              <a:ahLst/>
              <a:cxnLst/>
              <a:rect r="r" b="b" t="t" l="l"/>
              <a:pathLst>
                <a:path h="1767756" w="1434943">
                  <a:moveTo>
                    <a:pt x="28420" y="0"/>
                  </a:moveTo>
                  <a:lnTo>
                    <a:pt x="1406524" y="0"/>
                  </a:lnTo>
                  <a:cubicBezTo>
                    <a:pt x="1422219" y="0"/>
                    <a:pt x="1434943" y="12724"/>
                    <a:pt x="1434943" y="28420"/>
                  </a:cubicBezTo>
                  <a:lnTo>
                    <a:pt x="1434943" y="1739337"/>
                  </a:lnTo>
                  <a:cubicBezTo>
                    <a:pt x="1434943" y="1755033"/>
                    <a:pt x="1422219" y="1767756"/>
                    <a:pt x="1406524" y="1767756"/>
                  </a:cubicBezTo>
                  <a:lnTo>
                    <a:pt x="28420" y="1767756"/>
                  </a:lnTo>
                  <a:cubicBezTo>
                    <a:pt x="12724" y="1767756"/>
                    <a:pt x="0" y="1755033"/>
                    <a:pt x="0" y="1739337"/>
                  </a:cubicBezTo>
                  <a:lnTo>
                    <a:pt x="0" y="28420"/>
                  </a:lnTo>
                  <a:cubicBezTo>
                    <a:pt x="0" y="12724"/>
                    <a:pt x="12724" y="0"/>
                    <a:pt x="28420" y="0"/>
                  </a:cubicBezTo>
                  <a:close/>
                </a:path>
              </a:pathLst>
            </a:custGeom>
            <a:solidFill>
              <a:srgbClr val="FFFFFF"/>
            </a:solidFill>
          </p:spPr>
        </p:sp>
        <p:sp>
          <p:nvSpPr>
            <p:cNvPr name="TextBox 4" id="4"/>
            <p:cNvSpPr txBox="true"/>
            <p:nvPr/>
          </p:nvSpPr>
          <p:spPr>
            <a:xfrm>
              <a:off x="0" y="-28575"/>
              <a:ext cx="1434943" cy="1796331"/>
            </a:xfrm>
            <a:prstGeom prst="rect">
              <a:avLst/>
            </a:prstGeom>
          </p:spPr>
          <p:txBody>
            <a:bodyPr anchor="ctr" rtlCol="false" tIns="50800" lIns="50800" bIns="50800" rIns="50800"/>
            <a:lstStyle/>
            <a:p>
              <a:pPr algn="ctr">
                <a:lnSpc>
                  <a:spcPts val="1960"/>
                </a:lnSpc>
              </a:pPr>
            </a:p>
          </p:txBody>
        </p:sp>
      </p:grpSp>
      <p:grpSp>
        <p:nvGrpSpPr>
          <p:cNvPr name="Group 5" id="5"/>
          <p:cNvGrpSpPr/>
          <p:nvPr/>
        </p:nvGrpSpPr>
        <p:grpSpPr>
          <a:xfrm rot="0">
            <a:off x="6419850" y="2908300"/>
            <a:ext cx="5448300" cy="6711950"/>
            <a:chOff x="0" y="0"/>
            <a:chExt cx="1434943" cy="1767756"/>
          </a:xfrm>
        </p:grpSpPr>
        <p:sp>
          <p:nvSpPr>
            <p:cNvPr name="Freeform 6" id="6"/>
            <p:cNvSpPr/>
            <p:nvPr/>
          </p:nvSpPr>
          <p:spPr>
            <a:xfrm flipH="false" flipV="false" rot="0">
              <a:off x="0" y="0"/>
              <a:ext cx="1434943" cy="1767756"/>
            </a:xfrm>
            <a:custGeom>
              <a:avLst/>
              <a:gdLst/>
              <a:ahLst/>
              <a:cxnLst/>
              <a:rect r="r" b="b" t="t" l="l"/>
              <a:pathLst>
                <a:path h="1767756" w="1434943">
                  <a:moveTo>
                    <a:pt x="28420" y="0"/>
                  </a:moveTo>
                  <a:lnTo>
                    <a:pt x="1406524" y="0"/>
                  </a:lnTo>
                  <a:cubicBezTo>
                    <a:pt x="1422219" y="0"/>
                    <a:pt x="1434943" y="12724"/>
                    <a:pt x="1434943" y="28420"/>
                  </a:cubicBezTo>
                  <a:lnTo>
                    <a:pt x="1434943" y="1739337"/>
                  </a:lnTo>
                  <a:cubicBezTo>
                    <a:pt x="1434943" y="1755033"/>
                    <a:pt x="1422219" y="1767756"/>
                    <a:pt x="1406524" y="1767756"/>
                  </a:cubicBezTo>
                  <a:lnTo>
                    <a:pt x="28420" y="1767756"/>
                  </a:lnTo>
                  <a:cubicBezTo>
                    <a:pt x="12724" y="1767756"/>
                    <a:pt x="0" y="1755033"/>
                    <a:pt x="0" y="1739337"/>
                  </a:cubicBezTo>
                  <a:lnTo>
                    <a:pt x="0" y="28420"/>
                  </a:lnTo>
                  <a:cubicBezTo>
                    <a:pt x="0" y="12724"/>
                    <a:pt x="12724" y="0"/>
                    <a:pt x="28420" y="0"/>
                  </a:cubicBezTo>
                  <a:close/>
                </a:path>
              </a:pathLst>
            </a:custGeom>
            <a:solidFill>
              <a:srgbClr val="FFFFFF"/>
            </a:solidFill>
          </p:spPr>
        </p:sp>
        <p:sp>
          <p:nvSpPr>
            <p:cNvPr name="TextBox 7" id="7"/>
            <p:cNvSpPr txBox="true"/>
            <p:nvPr/>
          </p:nvSpPr>
          <p:spPr>
            <a:xfrm>
              <a:off x="0" y="-28575"/>
              <a:ext cx="1434943" cy="1796331"/>
            </a:xfrm>
            <a:prstGeom prst="rect">
              <a:avLst/>
            </a:prstGeom>
          </p:spPr>
          <p:txBody>
            <a:bodyPr anchor="ctr" rtlCol="false" tIns="50800" lIns="50800" bIns="50800" rIns="50800"/>
            <a:lstStyle/>
            <a:p>
              <a:pPr algn="ctr">
                <a:lnSpc>
                  <a:spcPts val="1960"/>
                </a:lnSpc>
              </a:pPr>
            </a:p>
          </p:txBody>
        </p:sp>
      </p:grpSp>
      <p:grpSp>
        <p:nvGrpSpPr>
          <p:cNvPr name="Group 8" id="8"/>
          <p:cNvGrpSpPr/>
          <p:nvPr/>
        </p:nvGrpSpPr>
        <p:grpSpPr>
          <a:xfrm rot="0">
            <a:off x="12172950" y="2908300"/>
            <a:ext cx="5448300" cy="6711950"/>
            <a:chOff x="0" y="0"/>
            <a:chExt cx="1434943" cy="1767756"/>
          </a:xfrm>
        </p:grpSpPr>
        <p:sp>
          <p:nvSpPr>
            <p:cNvPr name="Freeform 9" id="9"/>
            <p:cNvSpPr/>
            <p:nvPr/>
          </p:nvSpPr>
          <p:spPr>
            <a:xfrm flipH="false" flipV="false" rot="0">
              <a:off x="0" y="0"/>
              <a:ext cx="1434943" cy="1767756"/>
            </a:xfrm>
            <a:custGeom>
              <a:avLst/>
              <a:gdLst/>
              <a:ahLst/>
              <a:cxnLst/>
              <a:rect r="r" b="b" t="t" l="l"/>
              <a:pathLst>
                <a:path h="1767756" w="1434943">
                  <a:moveTo>
                    <a:pt x="28420" y="0"/>
                  </a:moveTo>
                  <a:lnTo>
                    <a:pt x="1406524" y="0"/>
                  </a:lnTo>
                  <a:cubicBezTo>
                    <a:pt x="1422219" y="0"/>
                    <a:pt x="1434943" y="12724"/>
                    <a:pt x="1434943" y="28420"/>
                  </a:cubicBezTo>
                  <a:lnTo>
                    <a:pt x="1434943" y="1739337"/>
                  </a:lnTo>
                  <a:cubicBezTo>
                    <a:pt x="1434943" y="1755033"/>
                    <a:pt x="1422219" y="1767756"/>
                    <a:pt x="1406524" y="1767756"/>
                  </a:cubicBezTo>
                  <a:lnTo>
                    <a:pt x="28420" y="1767756"/>
                  </a:lnTo>
                  <a:cubicBezTo>
                    <a:pt x="12724" y="1767756"/>
                    <a:pt x="0" y="1755033"/>
                    <a:pt x="0" y="1739337"/>
                  </a:cubicBezTo>
                  <a:lnTo>
                    <a:pt x="0" y="28420"/>
                  </a:lnTo>
                  <a:cubicBezTo>
                    <a:pt x="0" y="12724"/>
                    <a:pt x="12724" y="0"/>
                    <a:pt x="28420" y="0"/>
                  </a:cubicBezTo>
                  <a:close/>
                </a:path>
              </a:pathLst>
            </a:custGeom>
            <a:solidFill>
              <a:srgbClr val="FFFFFF"/>
            </a:solidFill>
          </p:spPr>
        </p:sp>
        <p:sp>
          <p:nvSpPr>
            <p:cNvPr name="TextBox 10" id="10"/>
            <p:cNvSpPr txBox="true"/>
            <p:nvPr/>
          </p:nvSpPr>
          <p:spPr>
            <a:xfrm>
              <a:off x="0" y="-28575"/>
              <a:ext cx="1434943" cy="1796331"/>
            </a:xfrm>
            <a:prstGeom prst="rect">
              <a:avLst/>
            </a:prstGeom>
          </p:spPr>
          <p:txBody>
            <a:bodyPr anchor="ctr" rtlCol="false" tIns="50800" lIns="50800" bIns="50800" rIns="50800"/>
            <a:lstStyle/>
            <a:p>
              <a:pPr algn="ctr">
                <a:lnSpc>
                  <a:spcPts val="1960"/>
                </a:lnSpc>
              </a:pPr>
            </a:p>
          </p:txBody>
        </p:sp>
      </p:grpSp>
      <p:grpSp>
        <p:nvGrpSpPr>
          <p:cNvPr name="Group 11" id="11"/>
          <p:cNvGrpSpPr/>
          <p:nvPr/>
        </p:nvGrpSpPr>
        <p:grpSpPr>
          <a:xfrm rot="0">
            <a:off x="1066053" y="4248150"/>
            <a:ext cx="4649694" cy="3581400"/>
            <a:chOff x="0" y="0"/>
            <a:chExt cx="1259398" cy="970044"/>
          </a:xfrm>
        </p:grpSpPr>
        <p:sp>
          <p:nvSpPr>
            <p:cNvPr name="Freeform 12" id="12"/>
            <p:cNvSpPr/>
            <p:nvPr/>
          </p:nvSpPr>
          <p:spPr>
            <a:xfrm flipH="false" flipV="false" rot="0">
              <a:off x="0" y="0"/>
              <a:ext cx="1259398" cy="970044"/>
            </a:xfrm>
            <a:custGeom>
              <a:avLst/>
              <a:gdLst/>
              <a:ahLst/>
              <a:cxnLst/>
              <a:rect r="r" b="b" t="t" l="l"/>
              <a:pathLst>
                <a:path h="970044" w="1259398">
                  <a:moveTo>
                    <a:pt x="33301" y="0"/>
                  </a:moveTo>
                  <a:lnTo>
                    <a:pt x="1226097" y="0"/>
                  </a:lnTo>
                  <a:cubicBezTo>
                    <a:pt x="1244489" y="0"/>
                    <a:pt x="1259398" y="14909"/>
                    <a:pt x="1259398" y="33301"/>
                  </a:cubicBezTo>
                  <a:lnTo>
                    <a:pt x="1259398" y="936743"/>
                  </a:lnTo>
                  <a:cubicBezTo>
                    <a:pt x="1259398" y="955135"/>
                    <a:pt x="1244489" y="970044"/>
                    <a:pt x="1226097" y="970044"/>
                  </a:cubicBezTo>
                  <a:lnTo>
                    <a:pt x="33301" y="970044"/>
                  </a:lnTo>
                  <a:cubicBezTo>
                    <a:pt x="24469" y="970044"/>
                    <a:pt x="15999" y="966535"/>
                    <a:pt x="9754" y="960290"/>
                  </a:cubicBezTo>
                  <a:cubicBezTo>
                    <a:pt x="3508" y="954045"/>
                    <a:pt x="0" y="945575"/>
                    <a:pt x="0" y="936743"/>
                  </a:cubicBezTo>
                  <a:lnTo>
                    <a:pt x="0" y="33301"/>
                  </a:lnTo>
                  <a:cubicBezTo>
                    <a:pt x="0" y="24469"/>
                    <a:pt x="3508" y="15999"/>
                    <a:pt x="9754" y="9754"/>
                  </a:cubicBezTo>
                  <a:cubicBezTo>
                    <a:pt x="15999" y="3508"/>
                    <a:pt x="24469" y="0"/>
                    <a:pt x="33301" y="0"/>
                  </a:cubicBezTo>
                  <a:close/>
                </a:path>
              </a:pathLst>
            </a:custGeom>
            <a:blipFill>
              <a:blip r:embed="rId2"/>
              <a:stretch>
                <a:fillRect l="-342" t="0" r="-342" b="0"/>
              </a:stretch>
            </a:blipFill>
          </p:spPr>
        </p:sp>
      </p:grpSp>
      <p:grpSp>
        <p:nvGrpSpPr>
          <p:cNvPr name="Group 13" id="13"/>
          <p:cNvGrpSpPr/>
          <p:nvPr/>
        </p:nvGrpSpPr>
        <p:grpSpPr>
          <a:xfrm rot="0">
            <a:off x="6819153" y="4248150"/>
            <a:ext cx="4649694" cy="3581400"/>
            <a:chOff x="0" y="0"/>
            <a:chExt cx="1259398" cy="970044"/>
          </a:xfrm>
        </p:grpSpPr>
        <p:sp>
          <p:nvSpPr>
            <p:cNvPr name="Freeform 14" id="14"/>
            <p:cNvSpPr/>
            <p:nvPr/>
          </p:nvSpPr>
          <p:spPr>
            <a:xfrm flipH="false" flipV="false" rot="0">
              <a:off x="0" y="0"/>
              <a:ext cx="1259398" cy="970044"/>
            </a:xfrm>
            <a:custGeom>
              <a:avLst/>
              <a:gdLst/>
              <a:ahLst/>
              <a:cxnLst/>
              <a:rect r="r" b="b" t="t" l="l"/>
              <a:pathLst>
                <a:path h="970044" w="1259398">
                  <a:moveTo>
                    <a:pt x="33301" y="0"/>
                  </a:moveTo>
                  <a:lnTo>
                    <a:pt x="1226097" y="0"/>
                  </a:lnTo>
                  <a:cubicBezTo>
                    <a:pt x="1244489" y="0"/>
                    <a:pt x="1259398" y="14909"/>
                    <a:pt x="1259398" y="33301"/>
                  </a:cubicBezTo>
                  <a:lnTo>
                    <a:pt x="1259398" y="936743"/>
                  </a:lnTo>
                  <a:cubicBezTo>
                    <a:pt x="1259398" y="955135"/>
                    <a:pt x="1244489" y="970044"/>
                    <a:pt x="1226097" y="970044"/>
                  </a:cubicBezTo>
                  <a:lnTo>
                    <a:pt x="33301" y="970044"/>
                  </a:lnTo>
                  <a:cubicBezTo>
                    <a:pt x="24469" y="970044"/>
                    <a:pt x="15999" y="966535"/>
                    <a:pt x="9754" y="960290"/>
                  </a:cubicBezTo>
                  <a:cubicBezTo>
                    <a:pt x="3508" y="954045"/>
                    <a:pt x="0" y="945575"/>
                    <a:pt x="0" y="936743"/>
                  </a:cubicBezTo>
                  <a:lnTo>
                    <a:pt x="0" y="33301"/>
                  </a:lnTo>
                  <a:cubicBezTo>
                    <a:pt x="0" y="24469"/>
                    <a:pt x="3508" y="15999"/>
                    <a:pt x="9754" y="9754"/>
                  </a:cubicBezTo>
                  <a:cubicBezTo>
                    <a:pt x="15999" y="3508"/>
                    <a:pt x="24469" y="0"/>
                    <a:pt x="33301" y="0"/>
                  </a:cubicBezTo>
                  <a:close/>
                </a:path>
              </a:pathLst>
            </a:custGeom>
            <a:blipFill>
              <a:blip r:embed="rId3"/>
              <a:stretch>
                <a:fillRect l="-342" t="0" r="-342" b="0"/>
              </a:stretch>
            </a:blipFill>
          </p:spPr>
        </p:sp>
      </p:grpSp>
      <p:grpSp>
        <p:nvGrpSpPr>
          <p:cNvPr name="Group 15" id="15"/>
          <p:cNvGrpSpPr/>
          <p:nvPr/>
        </p:nvGrpSpPr>
        <p:grpSpPr>
          <a:xfrm rot="0">
            <a:off x="12572253" y="4248150"/>
            <a:ext cx="4649694" cy="3581400"/>
            <a:chOff x="0" y="0"/>
            <a:chExt cx="1259398" cy="970044"/>
          </a:xfrm>
        </p:grpSpPr>
        <p:sp>
          <p:nvSpPr>
            <p:cNvPr name="Freeform 16" id="16"/>
            <p:cNvSpPr/>
            <p:nvPr/>
          </p:nvSpPr>
          <p:spPr>
            <a:xfrm flipH="false" flipV="false" rot="0">
              <a:off x="0" y="0"/>
              <a:ext cx="1259398" cy="970044"/>
            </a:xfrm>
            <a:custGeom>
              <a:avLst/>
              <a:gdLst/>
              <a:ahLst/>
              <a:cxnLst/>
              <a:rect r="r" b="b" t="t" l="l"/>
              <a:pathLst>
                <a:path h="970044" w="1259398">
                  <a:moveTo>
                    <a:pt x="33301" y="0"/>
                  </a:moveTo>
                  <a:lnTo>
                    <a:pt x="1226097" y="0"/>
                  </a:lnTo>
                  <a:cubicBezTo>
                    <a:pt x="1244489" y="0"/>
                    <a:pt x="1259398" y="14909"/>
                    <a:pt x="1259398" y="33301"/>
                  </a:cubicBezTo>
                  <a:lnTo>
                    <a:pt x="1259398" y="936743"/>
                  </a:lnTo>
                  <a:cubicBezTo>
                    <a:pt x="1259398" y="955135"/>
                    <a:pt x="1244489" y="970044"/>
                    <a:pt x="1226097" y="970044"/>
                  </a:cubicBezTo>
                  <a:lnTo>
                    <a:pt x="33301" y="970044"/>
                  </a:lnTo>
                  <a:cubicBezTo>
                    <a:pt x="24469" y="970044"/>
                    <a:pt x="15999" y="966535"/>
                    <a:pt x="9754" y="960290"/>
                  </a:cubicBezTo>
                  <a:cubicBezTo>
                    <a:pt x="3508" y="954045"/>
                    <a:pt x="0" y="945575"/>
                    <a:pt x="0" y="936743"/>
                  </a:cubicBezTo>
                  <a:lnTo>
                    <a:pt x="0" y="33301"/>
                  </a:lnTo>
                  <a:cubicBezTo>
                    <a:pt x="0" y="24469"/>
                    <a:pt x="3508" y="15999"/>
                    <a:pt x="9754" y="9754"/>
                  </a:cubicBezTo>
                  <a:cubicBezTo>
                    <a:pt x="15999" y="3508"/>
                    <a:pt x="24469" y="0"/>
                    <a:pt x="33301" y="0"/>
                  </a:cubicBezTo>
                  <a:close/>
                </a:path>
              </a:pathLst>
            </a:custGeom>
            <a:blipFill>
              <a:blip r:embed="rId4"/>
              <a:stretch>
                <a:fillRect l="-342" t="0" r="-342" b="0"/>
              </a:stretch>
            </a:blipFill>
          </p:spPr>
        </p:sp>
      </p:grpSp>
      <p:sp>
        <p:nvSpPr>
          <p:cNvPr name="TextBox 17" id="17"/>
          <p:cNvSpPr txBox="true"/>
          <p:nvPr/>
        </p:nvSpPr>
        <p:spPr>
          <a:xfrm rot="0">
            <a:off x="1021783" y="8263946"/>
            <a:ext cx="4738234" cy="711200"/>
          </a:xfrm>
          <a:prstGeom prst="rect">
            <a:avLst/>
          </a:prstGeom>
        </p:spPr>
        <p:txBody>
          <a:bodyPr anchor="t" rtlCol="false" tIns="0" lIns="0" bIns="0" rIns="0">
            <a:spAutoFit/>
          </a:bodyPr>
          <a:lstStyle/>
          <a:p>
            <a:pPr algn="ctr" marL="0" indent="0" lvl="0">
              <a:lnSpc>
                <a:spcPts val="2800"/>
              </a:lnSpc>
            </a:pPr>
            <a:r>
              <a:rPr lang="en-US" sz="2000" spc="-30">
                <a:solidFill>
                  <a:srgbClr val="000000"/>
                </a:solidFill>
                <a:latin typeface="Helvetica World"/>
                <a:ea typeface="Helvetica World"/>
                <a:cs typeface="Helvetica World"/>
                <a:sym typeface="Helvetica World"/>
              </a:rPr>
              <a:t>VnEdu được sử dụng rộng rãi ở nhiều trường học trên cả nước.</a:t>
            </a:r>
          </a:p>
        </p:txBody>
      </p:sp>
      <p:sp>
        <p:nvSpPr>
          <p:cNvPr name="TextBox 18" id="18"/>
          <p:cNvSpPr txBox="true"/>
          <p:nvPr/>
        </p:nvSpPr>
        <p:spPr>
          <a:xfrm rot="0">
            <a:off x="1041066" y="3381375"/>
            <a:ext cx="4699667" cy="543561"/>
          </a:xfrm>
          <a:prstGeom prst="rect">
            <a:avLst/>
          </a:prstGeom>
        </p:spPr>
        <p:txBody>
          <a:bodyPr anchor="t" rtlCol="false" tIns="0" lIns="0" bIns="0" rIns="0">
            <a:spAutoFit/>
          </a:bodyPr>
          <a:lstStyle/>
          <a:p>
            <a:pPr algn="ctr" marL="0" indent="0" lvl="0">
              <a:lnSpc>
                <a:spcPts val="4180"/>
              </a:lnSpc>
              <a:spcBef>
                <a:spcPct val="0"/>
              </a:spcBef>
            </a:pPr>
            <a:r>
              <a:rPr lang="en-US" sz="3800" spc="-95" strike="noStrike" u="none">
                <a:solidFill>
                  <a:srgbClr val="000000"/>
                </a:solidFill>
                <a:latin typeface="Georgia Pro Condensed"/>
                <a:ea typeface="Georgia Pro Condensed"/>
                <a:cs typeface="Georgia Pro Condensed"/>
                <a:sym typeface="Georgia Pro Condensed"/>
              </a:rPr>
              <a:t>Phạm vi sử dụng</a:t>
            </a:r>
          </a:p>
        </p:txBody>
      </p:sp>
      <p:sp>
        <p:nvSpPr>
          <p:cNvPr name="TextBox 19" id="19"/>
          <p:cNvSpPr txBox="true"/>
          <p:nvPr/>
        </p:nvSpPr>
        <p:spPr>
          <a:xfrm rot="0">
            <a:off x="6773192" y="8263946"/>
            <a:ext cx="4741615" cy="711200"/>
          </a:xfrm>
          <a:prstGeom prst="rect">
            <a:avLst/>
          </a:prstGeom>
        </p:spPr>
        <p:txBody>
          <a:bodyPr anchor="t" rtlCol="false" tIns="0" lIns="0" bIns="0" rIns="0">
            <a:spAutoFit/>
          </a:bodyPr>
          <a:lstStyle/>
          <a:p>
            <a:pPr algn="ctr" marL="0" indent="0" lvl="0">
              <a:lnSpc>
                <a:spcPts val="2800"/>
              </a:lnSpc>
            </a:pPr>
            <a:r>
              <a:rPr lang="en-US" sz="2000" spc="-30">
                <a:solidFill>
                  <a:srgbClr val="000000"/>
                </a:solidFill>
                <a:latin typeface="Helvetica World"/>
                <a:ea typeface="Helvetica World"/>
                <a:cs typeface="Helvetica World"/>
                <a:sym typeface="Helvetica World"/>
              </a:rPr>
              <a:t>Tỷ lệ áp dụng VnEdu tại các trường đạt khoảng 70% trong năm qua.</a:t>
            </a:r>
          </a:p>
        </p:txBody>
      </p:sp>
      <p:sp>
        <p:nvSpPr>
          <p:cNvPr name="TextBox 20" id="20"/>
          <p:cNvSpPr txBox="true"/>
          <p:nvPr/>
        </p:nvSpPr>
        <p:spPr>
          <a:xfrm rot="0">
            <a:off x="6773192" y="3381375"/>
            <a:ext cx="4741615" cy="543561"/>
          </a:xfrm>
          <a:prstGeom prst="rect">
            <a:avLst/>
          </a:prstGeom>
        </p:spPr>
        <p:txBody>
          <a:bodyPr anchor="t" rtlCol="false" tIns="0" lIns="0" bIns="0" rIns="0">
            <a:spAutoFit/>
          </a:bodyPr>
          <a:lstStyle/>
          <a:p>
            <a:pPr algn="ctr" marL="0" indent="0" lvl="0">
              <a:lnSpc>
                <a:spcPts val="4180"/>
              </a:lnSpc>
              <a:spcBef>
                <a:spcPct val="0"/>
              </a:spcBef>
            </a:pPr>
            <a:r>
              <a:rPr lang="en-US" sz="3800" spc="-95" strike="noStrike" u="none">
                <a:solidFill>
                  <a:srgbClr val="000000"/>
                </a:solidFill>
                <a:latin typeface="Georgia Pro Condensed"/>
                <a:ea typeface="Georgia Pro Condensed"/>
                <a:cs typeface="Georgia Pro Condensed"/>
                <a:sym typeface="Georgia Pro Condensed"/>
              </a:rPr>
              <a:t>Tỷ lệ áp dụng</a:t>
            </a:r>
          </a:p>
        </p:txBody>
      </p:sp>
      <p:sp>
        <p:nvSpPr>
          <p:cNvPr name="TextBox 21" id="21"/>
          <p:cNvSpPr txBox="true"/>
          <p:nvPr/>
        </p:nvSpPr>
        <p:spPr>
          <a:xfrm rot="0">
            <a:off x="12551109" y="8262794"/>
            <a:ext cx="4691983" cy="711200"/>
          </a:xfrm>
          <a:prstGeom prst="rect">
            <a:avLst/>
          </a:prstGeom>
        </p:spPr>
        <p:txBody>
          <a:bodyPr anchor="t" rtlCol="false" tIns="0" lIns="0" bIns="0" rIns="0">
            <a:spAutoFit/>
          </a:bodyPr>
          <a:lstStyle/>
          <a:p>
            <a:pPr algn="ctr" marL="0" indent="0" lvl="0">
              <a:lnSpc>
                <a:spcPts val="2800"/>
              </a:lnSpc>
            </a:pPr>
            <a:r>
              <a:rPr lang="en-US" sz="2000" spc="-30">
                <a:solidFill>
                  <a:srgbClr val="000000"/>
                </a:solidFill>
                <a:latin typeface="Helvetica World"/>
                <a:ea typeface="Helvetica World"/>
                <a:cs typeface="Helvetica World"/>
                <a:sym typeface="Helvetica World"/>
              </a:rPr>
              <a:t>VnEdu giúp quản lý học sinh dễ dàng và tiết kiệm thời gian cho giáo viên.</a:t>
            </a:r>
          </a:p>
        </p:txBody>
      </p:sp>
      <p:sp>
        <p:nvSpPr>
          <p:cNvPr name="TextBox 22" id="22"/>
          <p:cNvSpPr txBox="true"/>
          <p:nvPr/>
        </p:nvSpPr>
        <p:spPr>
          <a:xfrm rot="0">
            <a:off x="12551109" y="3381375"/>
            <a:ext cx="4691983" cy="543561"/>
          </a:xfrm>
          <a:prstGeom prst="rect">
            <a:avLst/>
          </a:prstGeom>
        </p:spPr>
        <p:txBody>
          <a:bodyPr anchor="t" rtlCol="false" tIns="0" lIns="0" bIns="0" rIns="0">
            <a:spAutoFit/>
          </a:bodyPr>
          <a:lstStyle/>
          <a:p>
            <a:pPr algn="ctr" marL="0" indent="0" lvl="0">
              <a:lnSpc>
                <a:spcPts val="4180"/>
              </a:lnSpc>
            </a:pPr>
            <a:r>
              <a:rPr lang="en-US" sz="3800" spc="-95">
                <a:solidFill>
                  <a:srgbClr val="000000"/>
                </a:solidFill>
                <a:latin typeface="Georgia Pro Condensed"/>
                <a:ea typeface="Georgia Pro Condensed"/>
                <a:cs typeface="Georgia Pro Condensed"/>
                <a:sym typeface="Georgia Pro Condensed"/>
              </a:rPr>
              <a:t>Đánh giá ưu điểm</a:t>
            </a:r>
          </a:p>
        </p:txBody>
      </p:sp>
      <p:sp>
        <p:nvSpPr>
          <p:cNvPr name="TextBox 23" id="23"/>
          <p:cNvSpPr txBox="true"/>
          <p:nvPr/>
        </p:nvSpPr>
        <p:spPr>
          <a:xfrm rot="0">
            <a:off x="666750" y="809625"/>
            <a:ext cx="16954500" cy="1069976"/>
          </a:xfrm>
          <a:prstGeom prst="rect">
            <a:avLst/>
          </a:prstGeom>
        </p:spPr>
        <p:txBody>
          <a:bodyPr anchor="t" rtlCol="false" tIns="0" lIns="0" bIns="0" rIns="0">
            <a:spAutoFit/>
          </a:bodyPr>
          <a:lstStyle/>
          <a:p>
            <a:pPr algn="ctr" marL="0" indent="0" lvl="0">
              <a:lnSpc>
                <a:spcPts val="8000"/>
              </a:lnSpc>
            </a:pPr>
            <a:r>
              <a:rPr lang="en-US" sz="8000" spc="-200">
                <a:solidFill>
                  <a:srgbClr val="000000"/>
                </a:solidFill>
                <a:latin typeface="Georgia Pro Condensed"/>
                <a:ea typeface="Georgia Pro Condensed"/>
                <a:cs typeface="Georgia Pro Condensed"/>
                <a:sym typeface="Georgia Pro Condensed"/>
              </a:rPr>
              <a:t>Khảo sát VnEdu</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7858125" cy="10287000"/>
            <a:chOff x="0" y="0"/>
            <a:chExt cx="1031988" cy="1350966"/>
          </a:xfrm>
        </p:grpSpPr>
        <p:sp>
          <p:nvSpPr>
            <p:cNvPr name="Freeform 3" id="3"/>
            <p:cNvSpPr/>
            <p:nvPr/>
          </p:nvSpPr>
          <p:spPr>
            <a:xfrm flipH="false" flipV="false" rot="0">
              <a:off x="0" y="0"/>
              <a:ext cx="1031988" cy="1350966"/>
            </a:xfrm>
            <a:custGeom>
              <a:avLst/>
              <a:gdLst/>
              <a:ahLst/>
              <a:cxnLst/>
              <a:rect r="r" b="b" t="t" l="l"/>
              <a:pathLst>
                <a:path h="1350966" w="1031988">
                  <a:moveTo>
                    <a:pt x="0" y="0"/>
                  </a:moveTo>
                  <a:lnTo>
                    <a:pt x="1031988" y="0"/>
                  </a:lnTo>
                  <a:lnTo>
                    <a:pt x="1031988" y="1350966"/>
                  </a:lnTo>
                  <a:lnTo>
                    <a:pt x="0" y="1350966"/>
                  </a:lnTo>
                  <a:close/>
                </a:path>
              </a:pathLst>
            </a:custGeom>
            <a:solidFill>
              <a:srgbClr val="66A7CA"/>
            </a:solidFill>
            <a:ln w="12700">
              <a:solidFill>
                <a:srgbClr val="000000"/>
              </a:solidFill>
            </a:ln>
          </p:spPr>
        </p:sp>
      </p:grpSp>
      <p:grpSp>
        <p:nvGrpSpPr>
          <p:cNvPr name="Group 4" id="4"/>
          <p:cNvGrpSpPr/>
          <p:nvPr/>
        </p:nvGrpSpPr>
        <p:grpSpPr>
          <a:xfrm rot="0">
            <a:off x="666750" y="666750"/>
            <a:ext cx="6545058" cy="8953500"/>
            <a:chOff x="0" y="0"/>
            <a:chExt cx="768828" cy="1051741"/>
          </a:xfrm>
        </p:grpSpPr>
        <p:sp>
          <p:nvSpPr>
            <p:cNvPr name="Freeform 5" id="5"/>
            <p:cNvSpPr/>
            <p:nvPr/>
          </p:nvSpPr>
          <p:spPr>
            <a:xfrm flipH="false" flipV="false" rot="0">
              <a:off x="0" y="0"/>
              <a:ext cx="768828" cy="1051741"/>
            </a:xfrm>
            <a:custGeom>
              <a:avLst/>
              <a:gdLst/>
              <a:ahLst/>
              <a:cxnLst/>
              <a:rect r="r" b="b" t="t" l="l"/>
              <a:pathLst>
                <a:path h="1051741" w="768828">
                  <a:moveTo>
                    <a:pt x="53229" y="0"/>
                  </a:moveTo>
                  <a:lnTo>
                    <a:pt x="715599" y="0"/>
                  </a:lnTo>
                  <a:cubicBezTo>
                    <a:pt x="729717" y="0"/>
                    <a:pt x="743256" y="5608"/>
                    <a:pt x="753238" y="15590"/>
                  </a:cubicBezTo>
                  <a:cubicBezTo>
                    <a:pt x="763220" y="25573"/>
                    <a:pt x="768828" y="39112"/>
                    <a:pt x="768828" y="53229"/>
                  </a:cubicBezTo>
                  <a:lnTo>
                    <a:pt x="768828" y="998512"/>
                  </a:lnTo>
                  <a:cubicBezTo>
                    <a:pt x="768828" y="1027909"/>
                    <a:pt x="744997" y="1051741"/>
                    <a:pt x="715599" y="1051741"/>
                  </a:cubicBezTo>
                  <a:lnTo>
                    <a:pt x="53229" y="1051741"/>
                  </a:lnTo>
                  <a:cubicBezTo>
                    <a:pt x="39112" y="1051741"/>
                    <a:pt x="25573" y="1046133"/>
                    <a:pt x="15590" y="1036150"/>
                  </a:cubicBezTo>
                  <a:cubicBezTo>
                    <a:pt x="5608" y="1026168"/>
                    <a:pt x="0" y="1012629"/>
                    <a:pt x="0" y="998512"/>
                  </a:cubicBezTo>
                  <a:lnTo>
                    <a:pt x="0" y="53229"/>
                  </a:lnTo>
                  <a:cubicBezTo>
                    <a:pt x="0" y="23831"/>
                    <a:pt x="23831" y="0"/>
                    <a:pt x="53229" y="0"/>
                  </a:cubicBezTo>
                  <a:close/>
                </a:path>
              </a:pathLst>
            </a:custGeom>
            <a:blipFill>
              <a:blip r:embed="rId2"/>
              <a:stretch>
                <a:fillRect l="0" t="-414" r="0" b="-414"/>
              </a:stretch>
            </a:blipFill>
          </p:spPr>
        </p:sp>
      </p:grpSp>
      <p:sp>
        <p:nvSpPr>
          <p:cNvPr name="TextBox 6" id="6"/>
          <p:cNvSpPr txBox="true"/>
          <p:nvPr/>
        </p:nvSpPr>
        <p:spPr>
          <a:xfrm rot="0">
            <a:off x="9296400" y="733425"/>
            <a:ext cx="8324850" cy="2263775"/>
          </a:xfrm>
          <a:prstGeom prst="rect">
            <a:avLst/>
          </a:prstGeom>
        </p:spPr>
        <p:txBody>
          <a:bodyPr anchor="t" rtlCol="false" tIns="0" lIns="0" bIns="0" rIns="0">
            <a:spAutoFit/>
          </a:bodyPr>
          <a:lstStyle/>
          <a:p>
            <a:pPr algn="l" marL="0" indent="0" lvl="0">
              <a:lnSpc>
                <a:spcPts val="8800"/>
              </a:lnSpc>
            </a:pPr>
            <a:r>
              <a:rPr lang="en-US" sz="8000" spc="-240">
                <a:solidFill>
                  <a:srgbClr val="000000"/>
                </a:solidFill>
                <a:latin typeface="Georgia Pro Condensed"/>
                <a:ea typeface="Georgia Pro Condensed"/>
                <a:cs typeface="Georgia Pro Condensed"/>
                <a:sym typeface="Georgia Pro Condensed"/>
              </a:rPr>
              <a:t>Thực trạng hệ thống Edu.One</a:t>
            </a:r>
          </a:p>
        </p:txBody>
      </p:sp>
      <p:sp>
        <p:nvSpPr>
          <p:cNvPr name="TextBox 7" id="7"/>
          <p:cNvSpPr txBox="true"/>
          <p:nvPr/>
        </p:nvSpPr>
        <p:spPr>
          <a:xfrm rot="0">
            <a:off x="9296400" y="8321675"/>
            <a:ext cx="8324850" cy="1298575"/>
          </a:xfrm>
          <a:prstGeom prst="rect">
            <a:avLst/>
          </a:prstGeom>
        </p:spPr>
        <p:txBody>
          <a:bodyPr anchor="t" rtlCol="false" tIns="0" lIns="0" bIns="0" rIns="0">
            <a:spAutoFit/>
          </a:bodyPr>
          <a:lstStyle/>
          <a:p>
            <a:pPr algn="l" marL="0" indent="0" lvl="0">
              <a:lnSpc>
                <a:spcPts val="3499"/>
              </a:lnSpc>
              <a:spcBef>
                <a:spcPct val="0"/>
              </a:spcBef>
            </a:pPr>
            <a:r>
              <a:rPr lang="en-US" sz="2499" spc="-37" strike="noStrike" u="none">
                <a:solidFill>
                  <a:srgbClr val="000000"/>
                </a:solidFill>
                <a:latin typeface="Helvetica World"/>
                <a:ea typeface="Helvetica World"/>
                <a:cs typeface="Helvetica World"/>
                <a:sym typeface="Helvetica World"/>
              </a:rPr>
              <a:t>Edu.One, phần mềm của Viettel, đã được áp dụng tại nhiều trường học, giúp quản lý thông tin học sinh, tuy nhiên vẫn còn tồn tại một số hạn chế trong việc tương tác và chi phí.</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9ADAFF"/>
        </a:solidFill>
      </p:bgPr>
    </p:bg>
    <p:spTree>
      <p:nvGrpSpPr>
        <p:cNvPr id="1" name=""/>
        <p:cNvGrpSpPr/>
        <p:nvPr/>
      </p:nvGrpSpPr>
      <p:grpSpPr>
        <a:xfrm>
          <a:off x="0" y="0"/>
          <a:ext cx="0" cy="0"/>
          <a:chOff x="0" y="0"/>
          <a:chExt cx="0" cy="0"/>
        </a:xfrm>
      </p:grpSpPr>
      <p:sp>
        <p:nvSpPr>
          <p:cNvPr name="TextBox 2" id="2"/>
          <p:cNvSpPr txBox="true"/>
          <p:nvPr/>
        </p:nvSpPr>
        <p:spPr>
          <a:xfrm rot="0">
            <a:off x="17259300" y="9201150"/>
            <a:ext cx="152400" cy="209550"/>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Helvetica World"/>
                <a:ea typeface="Helvetica World"/>
                <a:cs typeface="Helvetica World"/>
                <a:sym typeface="Helvetica World"/>
              </a:rPr>
              <a:t>6</a:t>
            </a:r>
          </a:p>
        </p:txBody>
      </p:sp>
      <p:grpSp>
        <p:nvGrpSpPr>
          <p:cNvPr name="Group 3" id="3"/>
          <p:cNvGrpSpPr/>
          <p:nvPr/>
        </p:nvGrpSpPr>
        <p:grpSpPr>
          <a:xfrm rot="0">
            <a:off x="666750" y="666750"/>
            <a:ext cx="16954500" cy="8953500"/>
            <a:chOff x="0" y="0"/>
            <a:chExt cx="4465383" cy="2358123"/>
          </a:xfrm>
        </p:grpSpPr>
        <p:sp>
          <p:nvSpPr>
            <p:cNvPr name="Freeform 4" id="4"/>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FFFFFF"/>
            </a:solidFill>
            <a:ln cap="rnd">
              <a:noFill/>
              <a:prstDash val="solid"/>
              <a:round/>
            </a:ln>
          </p:spPr>
        </p:sp>
        <p:sp>
          <p:nvSpPr>
            <p:cNvPr name="TextBox 5" id="5"/>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grpSp>
        <p:nvGrpSpPr>
          <p:cNvPr name="Group 6" id="6"/>
          <p:cNvGrpSpPr/>
          <p:nvPr/>
        </p:nvGrpSpPr>
        <p:grpSpPr>
          <a:xfrm rot="0">
            <a:off x="1800225" y="1562100"/>
            <a:ext cx="13249275" cy="2067009"/>
            <a:chOff x="0" y="0"/>
            <a:chExt cx="17665700" cy="2756012"/>
          </a:xfrm>
        </p:grpSpPr>
        <p:sp>
          <p:nvSpPr>
            <p:cNvPr name="TextBox 7" id="7"/>
            <p:cNvSpPr txBox="true"/>
            <p:nvPr/>
          </p:nvSpPr>
          <p:spPr>
            <a:xfrm rot="0">
              <a:off x="0" y="-85725"/>
              <a:ext cx="17665700" cy="1702858"/>
            </a:xfrm>
            <a:prstGeom prst="rect">
              <a:avLst/>
            </a:prstGeom>
          </p:spPr>
          <p:txBody>
            <a:bodyPr anchor="t" rtlCol="false" tIns="0" lIns="0" bIns="0" rIns="0">
              <a:spAutoFit/>
            </a:bodyPr>
            <a:lstStyle/>
            <a:p>
              <a:pPr algn="l" marL="0" indent="0" lvl="0">
                <a:lnSpc>
                  <a:spcPts val="10400"/>
                </a:lnSpc>
              </a:pPr>
              <a:r>
                <a:rPr lang="en-US" sz="8000" spc="-240">
                  <a:solidFill>
                    <a:srgbClr val="000000"/>
                  </a:solidFill>
                  <a:latin typeface="Georgia Pro Condensed"/>
                  <a:ea typeface="Georgia Pro Condensed"/>
                  <a:cs typeface="Georgia Pro Condensed"/>
                  <a:sym typeface="Georgia Pro Condensed"/>
                </a:rPr>
                <a:t>Hạn chế hiện tại</a:t>
              </a:r>
            </a:p>
          </p:txBody>
        </p:sp>
        <p:sp>
          <p:nvSpPr>
            <p:cNvPr name="TextBox 8" id="8"/>
            <p:cNvSpPr txBox="true"/>
            <p:nvPr/>
          </p:nvSpPr>
          <p:spPr>
            <a:xfrm rot="0">
              <a:off x="0" y="2187687"/>
              <a:ext cx="17665700" cy="568325"/>
            </a:xfrm>
            <a:prstGeom prst="rect">
              <a:avLst/>
            </a:prstGeom>
          </p:spPr>
          <p:txBody>
            <a:bodyPr anchor="t" rtlCol="false" tIns="0" lIns="0" bIns="0" rIns="0">
              <a:spAutoFit/>
            </a:bodyPr>
            <a:lstStyle/>
            <a:p>
              <a:pPr algn="l" marL="0" indent="0" lvl="0">
                <a:lnSpc>
                  <a:spcPts val="3000"/>
                </a:lnSpc>
                <a:spcBef>
                  <a:spcPct val="0"/>
                </a:spcBef>
              </a:pPr>
              <a:r>
                <a:rPr lang="en-US" b="true" sz="2500" spc="-37">
                  <a:solidFill>
                    <a:srgbClr val="000000"/>
                  </a:solidFill>
                  <a:latin typeface="Helvetica World Bold"/>
                  <a:ea typeface="Helvetica World Bold"/>
                  <a:cs typeface="Helvetica World Bold"/>
                  <a:sym typeface="Helvetica World Bold"/>
                </a:rPr>
                <a:t>Các vấn đề trong hệ thống hiện tại</a:t>
              </a:r>
            </a:p>
          </p:txBody>
        </p:sp>
      </p:grpSp>
      <p:grpSp>
        <p:nvGrpSpPr>
          <p:cNvPr name="Group 9" id="9"/>
          <p:cNvGrpSpPr/>
          <p:nvPr/>
        </p:nvGrpSpPr>
        <p:grpSpPr>
          <a:xfrm rot="0">
            <a:off x="1800225" y="5143500"/>
            <a:ext cx="4308497" cy="2606675"/>
            <a:chOff x="0" y="0"/>
            <a:chExt cx="5744662" cy="3475567"/>
          </a:xfrm>
        </p:grpSpPr>
        <p:sp>
          <p:nvSpPr>
            <p:cNvPr name="TextBox 10" id="10"/>
            <p:cNvSpPr txBox="true"/>
            <p:nvPr/>
          </p:nvSpPr>
          <p:spPr>
            <a:xfrm rot="0">
              <a:off x="0" y="0"/>
              <a:ext cx="5744662" cy="533400"/>
            </a:xfrm>
            <a:prstGeom prst="rect">
              <a:avLst/>
            </a:prstGeom>
          </p:spPr>
          <p:txBody>
            <a:bodyPr anchor="t" rtlCol="false" tIns="0" lIns="0" bIns="0" rIns="0">
              <a:spAutoFit/>
            </a:bodyPr>
            <a:lstStyle/>
            <a:p>
              <a:pPr algn="l" marL="0" indent="0" lvl="0">
                <a:lnSpc>
                  <a:spcPts val="2999"/>
                </a:lnSpc>
                <a:spcBef>
                  <a:spcPct val="0"/>
                </a:spcBef>
              </a:pPr>
              <a:r>
                <a:rPr lang="en-US" b="true" sz="2499" spc="-37">
                  <a:solidFill>
                    <a:srgbClr val="000000"/>
                  </a:solidFill>
                  <a:latin typeface="Helvetica World Bold"/>
                  <a:ea typeface="Helvetica World Bold"/>
                  <a:cs typeface="Helvetica World Bold"/>
                  <a:sym typeface="Helvetica World Bold"/>
                </a:rPr>
                <a:t>Chi phí cao</a:t>
              </a:r>
            </a:p>
          </p:txBody>
        </p:sp>
        <p:sp>
          <p:nvSpPr>
            <p:cNvPr name="TextBox 11" id="11"/>
            <p:cNvSpPr txBox="true"/>
            <p:nvPr/>
          </p:nvSpPr>
          <p:spPr>
            <a:xfrm rot="0">
              <a:off x="0" y="1060450"/>
              <a:ext cx="5744662" cy="2415117"/>
            </a:xfrm>
            <a:prstGeom prst="rect">
              <a:avLst/>
            </a:prstGeom>
          </p:spPr>
          <p:txBody>
            <a:bodyPr anchor="t" rtlCol="false" tIns="0" lIns="0" bIns="0" rIns="0">
              <a:spAutoFit/>
            </a:bodyPr>
            <a:lstStyle/>
            <a:p>
              <a:pPr algn="l" marL="0" indent="0" lvl="0">
                <a:lnSpc>
                  <a:spcPts val="2800"/>
                </a:lnSpc>
              </a:pPr>
              <a:r>
                <a:rPr lang="en-US" sz="2000" spc="-30" strike="noStrike" u="none">
                  <a:solidFill>
                    <a:srgbClr val="000000"/>
                  </a:solidFill>
                  <a:latin typeface="Helvetica World"/>
                  <a:ea typeface="Helvetica World"/>
                  <a:cs typeface="Helvetica World"/>
                  <a:sym typeface="Helvetica World"/>
                </a:rPr>
                <a:t>Việc triển khai phần mềm sổ liên lạc điện tử gặp khó khăn do </a:t>
              </a:r>
              <a:r>
                <a:rPr lang="en-US" b="true" sz="2000" spc="-30" strike="noStrike" u="none">
                  <a:solidFill>
                    <a:srgbClr val="000000"/>
                  </a:solidFill>
                  <a:latin typeface="Helvetica World Bold"/>
                  <a:ea typeface="Helvetica World Bold"/>
                  <a:cs typeface="Helvetica World Bold"/>
                  <a:sym typeface="Helvetica World Bold"/>
                </a:rPr>
                <a:t>chi phí đầu tư</a:t>
              </a:r>
              <a:r>
                <a:rPr lang="en-US" sz="2000" spc="-30" strike="noStrike" u="none">
                  <a:solidFill>
                    <a:srgbClr val="000000"/>
                  </a:solidFill>
                  <a:latin typeface="Helvetica World"/>
                  <a:ea typeface="Helvetica World"/>
                  <a:cs typeface="Helvetica World"/>
                  <a:sym typeface="Helvetica World"/>
                </a:rPr>
                <a:t> ban đầu cao, gây trở ngại cho nhiều trường học trong việc áp dụng công nghệ mới.</a:t>
              </a:r>
            </a:p>
          </p:txBody>
        </p:sp>
      </p:grpSp>
      <p:grpSp>
        <p:nvGrpSpPr>
          <p:cNvPr name="Group 12" id="12"/>
          <p:cNvGrpSpPr/>
          <p:nvPr/>
        </p:nvGrpSpPr>
        <p:grpSpPr>
          <a:xfrm rot="0">
            <a:off x="7291388" y="5143500"/>
            <a:ext cx="4010025" cy="2578100"/>
            <a:chOff x="0" y="0"/>
            <a:chExt cx="5346700" cy="3437467"/>
          </a:xfrm>
        </p:grpSpPr>
        <p:sp>
          <p:nvSpPr>
            <p:cNvPr name="TextBox 13" id="13"/>
            <p:cNvSpPr txBox="true"/>
            <p:nvPr/>
          </p:nvSpPr>
          <p:spPr>
            <a:xfrm rot="0">
              <a:off x="0" y="0"/>
              <a:ext cx="5346700" cy="533400"/>
            </a:xfrm>
            <a:prstGeom prst="rect">
              <a:avLst/>
            </a:prstGeom>
          </p:spPr>
          <p:txBody>
            <a:bodyPr anchor="t" rtlCol="false" tIns="0" lIns="0" bIns="0" rIns="0">
              <a:spAutoFit/>
            </a:bodyPr>
            <a:lstStyle/>
            <a:p>
              <a:pPr algn="l" marL="0" indent="0" lvl="0">
                <a:lnSpc>
                  <a:spcPts val="2999"/>
                </a:lnSpc>
                <a:spcBef>
                  <a:spcPct val="0"/>
                </a:spcBef>
              </a:pPr>
              <a:r>
                <a:rPr lang="en-US" b="true" sz="2499" spc="-37">
                  <a:solidFill>
                    <a:srgbClr val="000000"/>
                  </a:solidFill>
                  <a:latin typeface="Helvetica World Bold"/>
                  <a:ea typeface="Helvetica World Bold"/>
                  <a:cs typeface="Helvetica World Bold"/>
                  <a:sym typeface="Helvetica World Bold"/>
                </a:rPr>
                <a:t>Tương tác một chiều</a:t>
              </a:r>
            </a:p>
          </p:txBody>
        </p:sp>
        <p:sp>
          <p:nvSpPr>
            <p:cNvPr name="TextBox 14" id="14"/>
            <p:cNvSpPr txBox="true"/>
            <p:nvPr/>
          </p:nvSpPr>
          <p:spPr>
            <a:xfrm rot="0">
              <a:off x="0" y="1060450"/>
              <a:ext cx="5346700" cy="2377017"/>
            </a:xfrm>
            <a:prstGeom prst="rect">
              <a:avLst/>
            </a:prstGeom>
          </p:spPr>
          <p:txBody>
            <a:bodyPr anchor="t" rtlCol="false" tIns="0" lIns="0" bIns="0" rIns="0">
              <a:spAutoFit/>
            </a:bodyPr>
            <a:lstStyle/>
            <a:p>
              <a:pPr algn="l" marL="0" indent="0" lvl="0">
                <a:lnSpc>
                  <a:spcPts val="2800"/>
                </a:lnSpc>
              </a:pPr>
              <a:r>
                <a:rPr lang="en-US" sz="2000" spc="-30" strike="noStrike" u="none">
                  <a:solidFill>
                    <a:srgbClr val="000000"/>
                  </a:solidFill>
                  <a:latin typeface="Helvetica World"/>
                  <a:ea typeface="Helvetica World"/>
                  <a:cs typeface="Helvetica World"/>
                  <a:sym typeface="Helvetica World"/>
                </a:rPr>
                <a:t>Hiện tại, phần mềm thường chỉ cho phép </a:t>
              </a:r>
              <a:r>
                <a:rPr lang="en-US" b="true" sz="2000" spc="-30" strike="noStrike" u="none">
                  <a:solidFill>
                    <a:srgbClr val="000000"/>
                  </a:solidFill>
                  <a:latin typeface="Helvetica World Bold"/>
                  <a:ea typeface="Helvetica World Bold"/>
                  <a:cs typeface="Helvetica World Bold"/>
                  <a:sym typeface="Helvetica World Bold"/>
                </a:rPr>
                <a:t>tương tác một chiều</a:t>
              </a:r>
              <a:r>
                <a:rPr lang="en-US" sz="2000" spc="-30" strike="noStrike" u="none">
                  <a:solidFill>
                    <a:srgbClr val="000000"/>
                  </a:solidFill>
                  <a:latin typeface="Helvetica World"/>
                  <a:ea typeface="Helvetica World"/>
                  <a:cs typeface="Helvetica World"/>
                  <a:sym typeface="Helvetica World"/>
                </a:rPr>
                <a:t>, nghĩa là phụ huynh chủ yếu nhận thông tin mà không thể phản hồi, dẫn đến thiếu sót trong giao tiếp.</a:t>
              </a:r>
            </a:p>
          </p:txBody>
        </p:sp>
      </p:grpSp>
      <p:grpSp>
        <p:nvGrpSpPr>
          <p:cNvPr name="Group 15" id="15"/>
          <p:cNvGrpSpPr/>
          <p:nvPr/>
        </p:nvGrpSpPr>
        <p:grpSpPr>
          <a:xfrm rot="0">
            <a:off x="12172950" y="5143500"/>
            <a:ext cx="4010025" cy="2578100"/>
            <a:chOff x="0" y="0"/>
            <a:chExt cx="5346700" cy="3437467"/>
          </a:xfrm>
        </p:grpSpPr>
        <p:sp>
          <p:nvSpPr>
            <p:cNvPr name="TextBox 16" id="16"/>
            <p:cNvSpPr txBox="true"/>
            <p:nvPr/>
          </p:nvSpPr>
          <p:spPr>
            <a:xfrm rot="0">
              <a:off x="0" y="0"/>
              <a:ext cx="5346700" cy="533400"/>
            </a:xfrm>
            <a:prstGeom prst="rect">
              <a:avLst/>
            </a:prstGeom>
          </p:spPr>
          <p:txBody>
            <a:bodyPr anchor="t" rtlCol="false" tIns="0" lIns="0" bIns="0" rIns="0">
              <a:spAutoFit/>
            </a:bodyPr>
            <a:lstStyle/>
            <a:p>
              <a:pPr algn="l" marL="0" indent="0" lvl="0">
                <a:lnSpc>
                  <a:spcPts val="2999"/>
                </a:lnSpc>
                <a:spcBef>
                  <a:spcPct val="0"/>
                </a:spcBef>
              </a:pPr>
              <a:r>
                <a:rPr lang="en-US" b="true" sz="2499" spc="-37">
                  <a:solidFill>
                    <a:srgbClr val="000000"/>
                  </a:solidFill>
                  <a:latin typeface="Helvetica World Bold"/>
                  <a:ea typeface="Helvetica World Bold"/>
                  <a:cs typeface="Helvetica World Bold"/>
                  <a:sym typeface="Helvetica World Bold"/>
                </a:rPr>
                <a:t>Phụ huynh chưa quen</a:t>
              </a:r>
            </a:p>
          </p:txBody>
        </p:sp>
        <p:sp>
          <p:nvSpPr>
            <p:cNvPr name="TextBox 17" id="17"/>
            <p:cNvSpPr txBox="true"/>
            <p:nvPr/>
          </p:nvSpPr>
          <p:spPr>
            <a:xfrm rot="0">
              <a:off x="0" y="1060450"/>
              <a:ext cx="5346700" cy="2377017"/>
            </a:xfrm>
            <a:prstGeom prst="rect">
              <a:avLst/>
            </a:prstGeom>
          </p:spPr>
          <p:txBody>
            <a:bodyPr anchor="t" rtlCol="false" tIns="0" lIns="0" bIns="0" rIns="0">
              <a:spAutoFit/>
            </a:bodyPr>
            <a:lstStyle/>
            <a:p>
              <a:pPr algn="l" marL="0" indent="0" lvl="0">
                <a:lnSpc>
                  <a:spcPts val="2800"/>
                </a:lnSpc>
              </a:pPr>
              <a:r>
                <a:rPr lang="en-US" sz="2000" spc="-30" strike="noStrike" u="none">
                  <a:solidFill>
                    <a:srgbClr val="000000"/>
                  </a:solidFill>
                  <a:latin typeface="Helvetica World"/>
                  <a:ea typeface="Helvetica World"/>
                  <a:cs typeface="Helvetica World"/>
                  <a:sym typeface="Helvetica World"/>
                </a:rPr>
                <a:t>Nhiều phụ huynh </a:t>
              </a:r>
              <a:r>
                <a:rPr lang="en-US" b="true" sz="2000" spc="-30" strike="noStrike" u="none">
                  <a:solidFill>
                    <a:srgbClr val="000000"/>
                  </a:solidFill>
                  <a:latin typeface="Helvetica World Bold"/>
                  <a:ea typeface="Helvetica World Bold"/>
                  <a:cs typeface="Helvetica World Bold"/>
                  <a:sym typeface="Helvetica World Bold"/>
                </a:rPr>
                <a:t>vẫn chưa quen</a:t>
              </a:r>
              <a:r>
                <a:rPr lang="en-US" sz="2000" spc="-30" strike="noStrike" u="none">
                  <a:solidFill>
                    <a:srgbClr val="000000"/>
                  </a:solidFill>
                  <a:latin typeface="Helvetica World"/>
                  <a:ea typeface="Helvetica World"/>
                  <a:cs typeface="Helvetica World"/>
                  <a:sym typeface="Helvetica World"/>
                </a:rPr>
                <a:t> với công nghệ mới, điều này ảnh hưởng đến việc tiếp cận và sử dụng phần mềm một cách hiệu quả trong việc quản lý thông tin học sinh.</a:t>
              </a:r>
            </a:p>
          </p:txBody>
        </p:sp>
      </p:grpSp>
      <p:sp>
        <p:nvSpPr>
          <p:cNvPr name="Freeform 18" id="18"/>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66750" y="809625"/>
            <a:ext cx="16954500" cy="1069976"/>
          </a:xfrm>
          <a:prstGeom prst="rect">
            <a:avLst/>
          </a:prstGeom>
        </p:spPr>
        <p:txBody>
          <a:bodyPr anchor="t" rtlCol="false" tIns="0" lIns="0" bIns="0" rIns="0">
            <a:spAutoFit/>
          </a:bodyPr>
          <a:lstStyle/>
          <a:p>
            <a:pPr algn="l" marL="0" indent="0" lvl="0">
              <a:lnSpc>
                <a:spcPts val="8000"/>
              </a:lnSpc>
            </a:pPr>
            <a:r>
              <a:rPr lang="en-US" sz="8000">
                <a:solidFill>
                  <a:srgbClr val="000000"/>
                </a:solidFill>
                <a:latin typeface="Georgia Pro Condensed"/>
                <a:ea typeface="Georgia Pro Condensed"/>
                <a:cs typeface="Georgia Pro Condensed"/>
                <a:sym typeface="Georgia Pro Condensed"/>
              </a:rPr>
              <a:t>Yêu cầu và Mục tiêu hệ thống</a:t>
            </a:r>
          </a:p>
        </p:txBody>
      </p:sp>
      <p:grpSp>
        <p:nvGrpSpPr>
          <p:cNvPr name="Group 3" id="3"/>
          <p:cNvGrpSpPr/>
          <p:nvPr/>
        </p:nvGrpSpPr>
        <p:grpSpPr>
          <a:xfrm rot="0">
            <a:off x="2105025" y="4259580"/>
            <a:ext cx="6886575" cy="1370648"/>
            <a:chOff x="0" y="0"/>
            <a:chExt cx="9182100" cy="1827530"/>
          </a:xfrm>
        </p:grpSpPr>
        <p:sp>
          <p:nvSpPr>
            <p:cNvPr name="TextBox 4" id="4"/>
            <p:cNvSpPr txBox="true"/>
            <p:nvPr/>
          </p:nvSpPr>
          <p:spPr>
            <a:xfrm rot="0">
              <a:off x="0" y="-9525"/>
              <a:ext cx="9182100" cy="669925"/>
            </a:xfrm>
            <a:prstGeom prst="rect">
              <a:avLst/>
            </a:prstGeom>
          </p:spPr>
          <p:txBody>
            <a:bodyPr anchor="t" rtlCol="false" tIns="0" lIns="0" bIns="0" rIns="0">
              <a:spAutoFit/>
            </a:bodyPr>
            <a:lstStyle/>
            <a:p>
              <a:pPr algn="l" marL="0" indent="0" lvl="0">
                <a:lnSpc>
                  <a:spcPts val="3600"/>
                </a:lnSpc>
                <a:spcBef>
                  <a:spcPct val="0"/>
                </a:spcBef>
              </a:pPr>
              <a:r>
                <a:rPr lang="en-US" b="true" sz="3000" spc="-44">
                  <a:solidFill>
                    <a:srgbClr val="000000"/>
                  </a:solidFill>
                  <a:latin typeface="Helvetica World Bold"/>
                  <a:ea typeface="Helvetica World Bold"/>
                  <a:cs typeface="Helvetica World Bold"/>
                  <a:sym typeface="Helvetica World Bold"/>
                </a:rPr>
                <a:t>Giao diện thân thiện</a:t>
              </a:r>
            </a:p>
          </p:txBody>
        </p:sp>
        <p:sp>
          <p:nvSpPr>
            <p:cNvPr name="TextBox 5" id="5"/>
            <p:cNvSpPr txBox="true"/>
            <p:nvPr/>
          </p:nvSpPr>
          <p:spPr>
            <a:xfrm rot="0">
              <a:off x="0" y="1295189"/>
              <a:ext cx="9182100" cy="532342"/>
            </a:xfrm>
            <a:prstGeom prst="rect">
              <a:avLst/>
            </a:prstGeom>
          </p:spPr>
          <p:txBody>
            <a:bodyPr anchor="t" rtlCol="false" tIns="0" lIns="0" bIns="0" rIns="0">
              <a:spAutoFit/>
            </a:bodyPr>
            <a:lstStyle/>
            <a:p>
              <a:pPr algn="l" marL="0" indent="0" lvl="0">
                <a:lnSpc>
                  <a:spcPts val="3249"/>
                </a:lnSpc>
                <a:spcBef>
                  <a:spcPct val="0"/>
                </a:spcBef>
              </a:pPr>
              <a:r>
                <a:rPr lang="en-US" sz="2499" spc="-37" strike="noStrike" u="none">
                  <a:solidFill>
                    <a:srgbClr val="000000"/>
                  </a:solidFill>
                  <a:latin typeface="Helvetica World"/>
                  <a:ea typeface="Helvetica World"/>
                  <a:cs typeface="Helvetica World"/>
                  <a:sym typeface="Helvetica World"/>
                </a:rPr>
                <a:t>Phải dễ sử dụng và thân thiện với người dùng.</a:t>
              </a:r>
            </a:p>
          </p:txBody>
        </p:sp>
      </p:grpSp>
      <p:grpSp>
        <p:nvGrpSpPr>
          <p:cNvPr name="Group 6" id="6"/>
          <p:cNvGrpSpPr/>
          <p:nvPr/>
        </p:nvGrpSpPr>
        <p:grpSpPr>
          <a:xfrm rot="0">
            <a:off x="10734675" y="6944836"/>
            <a:ext cx="6886575" cy="1780223"/>
            <a:chOff x="0" y="0"/>
            <a:chExt cx="9182100" cy="2373630"/>
          </a:xfrm>
        </p:grpSpPr>
        <p:sp>
          <p:nvSpPr>
            <p:cNvPr name="TextBox 7" id="7"/>
            <p:cNvSpPr txBox="true"/>
            <p:nvPr/>
          </p:nvSpPr>
          <p:spPr>
            <a:xfrm rot="0">
              <a:off x="0" y="-9525"/>
              <a:ext cx="9182100" cy="669925"/>
            </a:xfrm>
            <a:prstGeom prst="rect">
              <a:avLst/>
            </a:prstGeom>
          </p:spPr>
          <p:txBody>
            <a:bodyPr anchor="t" rtlCol="false" tIns="0" lIns="0" bIns="0" rIns="0">
              <a:spAutoFit/>
            </a:bodyPr>
            <a:lstStyle/>
            <a:p>
              <a:pPr algn="l" marL="0" indent="0" lvl="0">
                <a:lnSpc>
                  <a:spcPts val="3600"/>
                </a:lnSpc>
                <a:spcBef>
                  <a:spcPct val="0"/>
                </a:spcBef>
              </a:pPr>
              <a:r>
                <a:rPr lang="en-US" b="true" sz="3000" spc="-44" strike="noStrike" u="none">
                  <a:solidFill>
                    <a:srgbClr val="000000"/>
                  </a:solidFill>
                  <a:latin typeface="Helvetica World Bold"/>
                  <a:ea typeface="Helvetica World Bold"/>
                  <a:cs typeface="Helvetica World Bold"/>
                  <a:sym typeface="Helvetica World Bold"/>
                </a:rPr>
                <a:t>Tin học hóa quy trình</a:t>
              </a:r>
            </a:p>
          </p:txBody>
        </p:sp>
        <p:sp>
          <p:nvSpPr>
            <p:cNvPr name="TextBox 8" id="8"/>
            <p:cNvSpPr txBox="true"/>
            <p:nvPr/>
          </p:nvSpPr>
          <p:spPr>
            <a:xfrm rot="0">
              <a:off x="0" y="1295189"/>
              <a:ext cx="9182100" cy="1078442"/>
            </a:xfrm>
            <a:prstGeom prst="rect">
              <a:avLst/>
            </a:prstGeom>
          </p:spPr>
          <p:txBody>
            <a:bodyPr anchor="t" rtlCol="false" tIns="0" lIns="0" bIns="0" rIns="0">
              <a:spAutoFit/>
            </a:bodyPr>
            <a:lstStyle/>
            <a:p>
              <a:pPr algn="l" marL="0" indent="0" lvl="0">
                <a:lnSpc>
                  <a:spcPts val="3249"/>
                </a:lnSpc>
                <a:spcBef>
                  <a:spcPct val="0"/>
                </a:spcBef>
              </a:pPr>
              <a:r>
                <a:rPr lang="en-US" sz="2499" spc="-37" strike="noStrike" u="none">
                  <a:solidFill>
                    <a:srgbClr val="000000"/>
                  </a:solidFill>
                  <a:latin typeface="Helvetica World"/>
                  <a:ea typeface="Helvetica World"/>
                  <a:cs typeface="Helvetica World"/>
                  <a:sym typeface="Helvetica World"/>
                </a:rPr>
                <a:t>Giúp giảm thiểu thủ công và tăng hiệu quả công việc.</a:t>
              </a:r>
            </a:p>
          </p:txBody>
        </p:sp>
      </p:grpSp>
      <p:grpSp>
        <p:nvGrpSpPr>
          <p:cNvPr name="Group 9" id="9"/>
          <p:cNvGrpSpPr/>
          <p:nvPr/>
        </p:nvGrpSpPr>
        <p:grpSpPr>
          <a:xfrm rot="0">
            <a:off x="2105025" y="6937534"/>
            <a:ext cx="6886575" cy="1416844"/>
            <a:chOff x="0" y="0"/>
            <a:chExt cx="9182100" cy="1889125"/>
          </a:xfrm>
        </p:grpSpPr>
        <p:sp>
          <p:nvSpPr>
            <p:cNvPr name="TextBox 10" id="10"/>
            <p:cNvSpPr txBox="true"/>
            <p:nvPr/>
          </p:nvSpPr>
          <p:spPr>
            <a:xfrm rot="0">
              <a:off x="0" y="-9525"/>
              <a:ext cx="9182100" cy="669925"/>
            </a:xfrm>
            <a:prstGeom prst="rect">
              <a:avLst/>
            </a:prstGeom>
          </p:spPr>
          <p:txBody>
            <a:bodyPr anchor="t" rtlCol="false" tIns="0" lIns="0" bIns="0" rIns="0">
              <a:spAutoFit/>
            </a:bodyPr>
            <a:lstStyle/>
            <a:p>
              <a:pPr algn="l" marL="0" indent="0" lvl="0">
                <a:lnSpc>
                  <a:spcPts val="3600"/>
                </a:lnSpc>
                <a:spcBef>
                  <a:spcPct val="0"/>
                </a:spcBef>
              </a:pPr>
              <a:r>
                <a:rPr lang="en-US" b="true" sz="3000" spc="-44" strike="noStrike" u="none">
                  <a:solidFill>
                    <a:srgbClr val="000000"/>
                  </a:solidFill>
                  <a:latin typeface="Helvetica World Bold"/>
                  <a:ea typeface="Helvetica World Bold"/>
                  <a:cs typeface="Helvetica World Bold"/>
                  <a:sym typeface="Helvetica World Bold"/>
                </a:rPr>
                <a:t>Hỗ trợ quản lý điểm</a:t>
              </a:r>
            </a:p>
          </p:txBody>
        </p:sp>
        <p:sp>
          <p:nvSpPr>
            <p:cNvPr name="TextBox 11" id="11"/>
            <p:cNvSpPr txBox="true"/>
            <p:nvPr/>
          </p:nvSpPr>
          <p:spPr>
            <a:xfrm rot="0">
              <a:off x="0" y="1356783"/>
              <a:ext cx="9182100" cy="532342"/>
            </a:xfrm>
            <a:prstGeom prst="rect">
              <a:avLst/>
            </a:prstGeom>
          </p:spPr>
          <p:txBody>
            <a:bodyPr anchor="t" rtlCol="false" tIns="0" lIns="0" bIns="0" rIns="0">
              <a:spAutoFit/>
            </a:bodyPr>
            <a:lstStyle/>
            <a:p>
              <a:pPr algn="l" marL="0" indent="0" lvl="0">
                <a:lnSpc>
                  <a:spcPts val="3249"/>
                </a:lnSpc>
                <a:spcBef>
                  <a:spcPct val="0"/>
                </a:spcBef>
              </a:pPr>
              <a:r>
                <a:rPr lang="en-US" sz="2499" spc="-37" strike="noStrike" u="none">
                  <a:solidFill>
                    <a:srgbClr val="000000"/>
                  </a:solidFill>
                  <a:latin typeface="Helvetica World"/>
                  <a:ea typeface="Helvetica World"/>
                  <a:cs typeface="Helvetica World"/>
                  <a:sym typeface="Helvetica World"/>
                </a:rPr>
                <a:t>Cần cho phép quản lý điểm một cách hiệu quả.</a:t>
              </a:r>
            </a:p>
          </p:txBody>
        </p:sp>
      </p:grpSp>
      <p:sp>
        <p:nvSpPr>
          <p:cNvPr name="TextBox 12" id="12"/>
          <p:cNvSpPr txBox="true"/>
          <p:nvPr/>
        </p:nvSpPr>
        <p:spPr>
          <a:xfrm rot="0">
            <a:off x="666750" y="4244340"/>
            <a:ext cx="864987" cy="428625"/>
          </a:xfrm>
          <a:prstGeom prst="rect">
            <a:avLst/>
          </a:prstGeom>
        </p:spPr>
        <p:txBody>
          <a:bodyPr anchor="t" rtlCol="false" tIns="0" lIns="0" bIns="0" rIns="0">
            <a:spAutoFit/>
          </a:bodyPr>
          <a:lstStyle/>
          <a:p>
            <a:pPr algn="l" marL="0" indent="0" lvl="0">
              <a:lnSpc>
                <a:spcPts val="3359"/>
              </a:lnSpc>
              <a:spcBef>
                <a:spcPct val="0"/>
              </a:spcBef>
            </a:pPr>
            <a:r>
              <a:rPr lang="en-US" sz="2799" u="none">
                <a:solidFill>
                  <a:srgbClr val="000000"/>
                </a:solidFill>
                <a:latin typeface="Georgia Pro Condensed"/>
                <a:ea typeface="Georgia Pro Condensed"/>
                <a:cs typeface="Georgia Pro Condensed"/>
                <a:sym typeface="Georgia Pro Condensed"/>
              </a:rPr>
              <a:t>01</a:t>
            </a:r>
          </a:p>
        </p:txBody>
      </p:sp>
      <p:sp>
        <p:nvSpPr>
          <p:cNvPr name="TextBox 13" id="13"/>
          <p:cNvSpPr txBox="true"/>
          <p:nvPr/>
        </p:nvSpPr>
        <p:spPr>
          <a:xfrm rot="0">
            <a:off x="9296400" y="4250055"/>
            <a:ext cx="864987" cy="428625"/>
          </a:xfrm>
          <a:prstGeom prst="rect">
            <a:avLst/>
          </a:prstGeom>
        </p:spPr>
        <p:txBody>
          <a:bodyPr anchor="t" rtlCol="false" tIns="0" lIns="0" bIns="0" rIns="0">
            <a:spAutoFit/>
          </a:bodyPr>
          <a:lstStyle/>
          <a:p>
            <a:pPr algn="l" marL="0" indent="0" lvl="0">
              <a:lnSpc>
                <a:spcPts val="3359"/>
              </a:lnSpc>
              <a:spcBef>
                <a:spcPct val="0"/>
              </a:spcBef>
            </a:pPr>
            <a:r>
              <a:rPr lang="en-US" sz="2799" u="none">
                <a:solidFill>
                  <a:srgbClr val="000000"/>
                </a:solidFill>
                <a:latin typeface="Georgia Pro Condensed"/>
                <a:ea typeface="Georgia Pro Condensed"/>
                <a:cs typeface="Georgia Pro Condensed"/>
                <a:sym typeface="Georgia Pro Condensed"/>
              </a:rPr>
              <a:t>03</a:t>
            </a:r>
          </a:p>
        </p:txBody>
      </p:sp>
      <p:sp>
        <p:nvSpPr>
          <p:cNvPr name="TextBox 14" id="14"/>
          <p:cNvSpPr txBox="true"/>
          <p:nvPr/>
        </p:nvSpPr>
        <p:spPr>
          <a:xfrm rot="0">
            <a:off x="9296400" y="6936105"/>
            <a:ext cx="864987" cy="428625"/>
          </a:xfrm>
          <a:prstGeom prst="rect">
            <a:avLst/>
          </a:prstGeom>
        </p:spPr>
        <p:txBody>
          <a:bodyPr anchor="t" rtlCol="false" tIns="0" lIns="0" bIns="0" rIns="0">
            <a:spAutoFit/>
          </a:bodyPr>
          <a:lstStyle/>
          <a:p>
            <a:pPr algn="l" marL="0" indent="0" lvl="0">
              <a:lnSpc>
                <a:spcPts val="3359"/>
              </a:lnSpc>
              <a:spcBef>
                <a:spcPct val="0"/>
              </a:spcBef>
            </a:pPr>
            <a:r>
              <a:rPr lang="en-US" sz="2799" u="none">
                <a:solidFill>
                  <a:srgbClr val="000000"/>
                </a:solidFill>
                <a:latin typeface="Georgia Pro Condensed"/>
                <a:ea typeface="Georgia Pro Condensed"/>
                <a:cs typeface="Georgia Pro Condensed"/>
                <a:sym typeface="Georgia Pro Condensed"/>
              </a:rPr>
              <a:t>04</a:t>
            </a:r>
          </a:p>
        </p:txBody>
      </p:sp>
      <p:sp>
        <p:nvSpPr>
          <p:cNvPr name="TextBox 15" id="15"/>
          <p:cNvSpPr txBox="true"/>
          <p:nvPr/>
        </p:nvSpPr>
        <p:spPr>
          <a:xfrm rot="0">
            <a:off x="666750" y="6930390"/>
            <a:ext cx="864987" cy="428625"/>
          </a:xfrm>
          <a:prstGeom prst="rect">
            <a:avLst/>
          </a:prstGeom>
        </p:spPr>
        <p:txBody>
          <a:bodyPr anchor="t" rtlCol="false" tIns="0" lIns="0" bIns="0" rIns="0">
            <a:spAutoFit/>
          </a:bodyPr>
          <a:lstStyle/>
          <a:p>
            <a:pPr algn="l" marL="0" indent="0" lvl="0">
              <a:lnSpc>
                <a:spcPts val="3359"/>
              </a:lnSpc>
              <a:spcBef>
                <a:spcPct val="0"/>
              </a:spcBef>
            </a:pPr>
            <a:r>
              <a:rPr lang="en-US" sz="2799" u="none">
                <a:solidFill>
                  <a:srgbClr val="000000"/>
                </a:solidFill>
                <a:latin typeface="Georgia Pro Condensed"/>
                <a:ea typeface="Georgia Pro Condensed"/>
                <a:cs typeface="Georgia Pro Condensed"/>
                <a:sym typeface="Georgia Pro Condensed"/>
              </a:rPr>
              <a:t>02</a:t>
            </a:r>
          </a:p>
        </p:txBody>
      </p:sp>
      <p:grpSp>
        <p:nvGrpSpPr>
          <p:cNvPr name="Group 16" id="16"/>
          <p:cNvGrpSpPr/>
          <p:nvPr/>
        </p:nvGrpSpPr>
        <p:grpSpPr>
          <a:xfrm rot="0">
            <a:off x="10734675" y="4258786"/>
            <a:ext cx="6886575" cy="1370648"/>
            <a:chOff x="0" y="0"/>
            <a:chExt cx="9182100" cy="1827530"/>
          </a:xfrm>
        </p:grpSpPr>
        <p:sp>
          <p:nvSpPr>
            <p:cNvPr name="TextBox 17" id="17"/>
            <p:cNvSpPr txBox="true"/>
            <p:nvPr/>
          </p:nvSpPr>
          <p:spPr>
            <a:xfrm rot="0">
              <a:off x="0" y="-9525"/>
              <a:ext cx="9182100" cy="669925"/>
            </a:xfrm>
            <a:prstGeom prst="rect">
              <a:avLst/>
            </a:prstGeom>
          </p:spPr>
          <p:txBody>
            <a:bodyPr anchor="t" rtlCol="false" tIns="0" lIns="0" bIns="0" rIns="0">
              <a:spAutoFit/>
            </a:bodyPr>
            <a:lstStyle/>
            <a:p>
              <a:pPr algn="l" marL="0" indent="0" lvl="0">
                <a:lnSpc>
                  <a:spcPts val="3600"/>
                </a:lnSpc>
                <a:spcBef>
                  <a:spcPct val="0"/>
                </a:spcBef>
              </a:pPr>
              <a:r>
                <a:rPr lang="en-US" b="true" sz="3000" spc="-44" strike="noStrike" u="none">
                  <a:solidFill>
                    <a:srgbClr val="000000"/>
                  </a:solidFill>
                  <a:latin typeface="Helvetica World Bold"/>
                  <a:ea typeface="Helvetica World Bold"/>
                  <a:cs typeface="Helvetica World Bold"/>
                  <a:sym typeface="Helvetica World Bold"/>
                </a:rPr>
                <a:t>Tính dễ bảo trì</a:t>
              </a:r>
            </a:p>
          </p:txBody>
        </p:sp>
        <p:sp>
          <p:nvSpPr>
            <p:cNvPr name="TextBox 18" id="18"/>
            <p:cNvSpPr txBox="true"/>
            <p:nvPr/>
          </p:nvSpPr>
          <p:spPr>
            <a:xfrm rot="0">
              <a:off x="0" y="1295189"/>
              <a:ext cx="9182100" cy="532342"/>
            </a:xfrm>
            <a:prstGeom prst="rect">
              <a:avLst/>
            </a:prstGeom>
          </p:spPr>
          <p:txBody>
            <a:bodyPr anchor="t" rtlCol="false" tIns="0" lIns="0" bIns="0" rIns="0">
              <a:spAutoFit/>
            </a:bodyPr>
            <a:lstStyle/>
            <a:p>
              <a:pPr algn="l" marL="0" indent="0" lvl="0">
                <a:lnSpc>
                  <a:spcPts val="3249"/>
                </a:lnSpc>
                <a:spcBef>
                  <a:spcPct val="0"/>
                </a:spcBef>
              </a:pPr>
              <a:r>
                <a:rPr lang="en-US" sz="2499" spc="-37" strike="noStrike" u="none">
                  <a:solidFill>
                    <a:srgbClr val="000000"/>
                  </a:solidFill>
                  <a:latin typeface="Helvetica World"/>
                  <a:ea typeface="Helvetica World"/>
                  <a:cs typeface="Helvetica World"/>
                  <a:sym typeface="Helvetica World"/>
                </a:rPr>
                <a:t>Hệ thống phải dễ bảo trì và nâng cấp nhanh chóng.</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9ADAFF"/>
        </a:solidFill>
      </p:bgPr>
    </p:bg>
    <p:spTree>
      <p:nvGrpSpPr>
        <p:cNvPr id="1" name=""/>
        <p:cNvGrpSpPr/>
        <p:nvPr/>
      </p:nvGrpSpPr>
      <p:grpSpPr>
        <a:xfrm>
          <a:off x="0" y="0"/>
          <a:ext cx="0" cy="0"/>
          <a:chOff x="0" y="0"/>
          <a:chExt cx="0" cy="0"/>
        </a:xfrm>
      </p:grpSpPr>
      <p:sp>
        <p:nvSpPr>
          <p:cNvPr name="TextBox 2" id="2"/>
          <p:cNvSpPr txBox="true"/>
          <p:nvPr/>
        </p:nvSpPr>
        <p:spPr>
          <a:xfrm rot="0">
            <a:off x="17259300" y="9201150"/>
            <a:ext cx="152400" cy="209550"/>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Helvetica World"/>
                <a:ea typeface="Helvetica World"/>
                <a:cs typeface="Helvetica World"/>
                <a:sym typeface="Helvetica World"/>
              </a:rPr>
              <a:t>8</a:t>
            </a:r>
          </a:p>
        </p:txBody>
      </p:sp>
      <p:grpSp>
        <p:nvGrpSpPr>
          <p:cNvPr name="Group 3" id="3"/>
          <p:cNvGrpSpPr/>
          <p:nvPr/>
        </p:nvGrpSpPr>
        <p:grpSpPr>
          <a:xfrm rot="0">
            <a:off x="666750" y="666750"/>
            <a:ext cx="16954500" cy="8953500"/>
            <a:chOff x="0" y="0"/>
            <a:chExt cx="4465383" cy="2358123"/>
          </a:xfrm>
        </p:grpSpPr>
        <p:sp>
          <p:nvSpPr>
            <p:cNvPr name="Freeform 4" id="4"/>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FFFFFF"/>
            </a:solidFill>
            <a:ln cap="rnd">
              <a:noFill/>
              <a:prstDash val="solid"/>
              <a:round/>
            </a:ln>
          </p:spPr>
        </p:sp>
        <p:sp>
          <p:nvSpPr>
            <p:cNvPr name="TextBox 5" id="5"/>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grpSp>
        <p:nvGrpSpPr>
          <p:cNvPr name="Group 6" id="6"/>
          <p:cNvGrpSpPr/>
          <p:nvPr/>
        </p:nvGrpSpPr>
        <p:grpSpPr>
          <a:xfrm rot="0">
            <a:off x="1443450" y="1799950"/>
            <a:ext cx="12944475" cy="6210300"/>
            <a:chOff x="0" y="0"/>
            <a:chExt cx="17259300" cy="8280400"/>
          </a:xfrm>
        </p:grpSpPr>
        <p:sp>
          <p:nvSpPr>
            <p:cNvPr name="TextBox 7" id="7"/>
            <p:cNvSpPr txBox="true"/>
            <p:nvPr/>
          </p:nvSpPr>
          <p:spPr>
            <a:xfrm rot="0">
              <a:off x="0" y="-85725"/>
              <a:ext cx="17259300" cy="1702858"/>
            </a:xfrm>
            <a:prstGeom prst="rect">
              <a:avLst/>
            </a:prstGeom>
          </p:spPr>
          <p:txBody>
            <a:bodyPr anchor="t" rtlCol="false" tIns="0" lIns="0" bIns="0" rIns="0">
              <a:spAutoFit/>
            </a:bodyPr>
            <a:lstStyle/>
            <a:p>
              <a:pPr algn="l" marL="0" indent="0" lvl="0">
                <a:lnSpc>
                  <a:spcPts val="10400"/>
                </a:lnSpc>
              </a:pPr>
              <a:r>
                <a:rPr lang="en-US" sz="8000" spc="-240">
                  <a:solidFill>
                    <a:srgbClr val="000000"/>
                  </a:solidFill>
                  <a:latin typeface="Georgia Pro Condensed"/>
                  <a:ea typeface="Georgia Pro Condensed"/>
                  <a:cs typeface="Georgia Pro Condensed"/>
                  <a:sym typeface="Georgia Pro Condensed"/>
                </a:rPr>
                <a:t>Phân tích thông tin đầu vào</a:t>
              </a:r>
            </a:p>
          </p:txBody>
        </p:sp>
        <p:sp>
          <p:nvSpPr>
            <p:cNvPr name="TextBox 8" id="8"/>
            <p:cNvSpPr txBox="true"/>
            <p:nvPr/>
          </p:nvSpPr>
          <p:spPr>
            <a:xfrm rot="0">
              <a:off x="0" y="2187687"/>
              <a:ext cx="17259300" cy="568325"/>
            </a:xfrm>
            <a:prstGeom prst="rect">
              <a:avLst/>
            </a:prstGeom>
          </p:spPr>
          <p:txBody>
            <a:bodyPr anchor="t" rtlCol="false" tIns="0" lIns="0" bIns="0" rIns="0">
              <a:spAutoFit/>
            </a:bodyPr>
            <a:lstStyle/>
            <a:p>
              <a:pPr algn="l" marL="0" indent="0" lvl="0">
                <a:lnSpc>
                  <a:spcPts val="3000"/>
                </a:lnSpc>
                <a:spcBef>
                  <a:spcPct val="0"/>
                </a:spcBef>
              </a:pPr>
              <a:r>
                <a:rPr lang="en-US" b="true" sz="2500" spc="-37">
                  <a:solidFill>
                    <a:srgbClr val="000000"/>
                  </a:solidFill>
                  <a:latin typeface="Helvetica World Bold"/>
                  <a:ea typeface="Helvetica World Bold"/>
                  <a:cs typeface="Helvetica World Bold"/>
                  <a:sym typeface="Helvetica World Bold"/>
                </a:rPr>
                <a:t>Các dữ liệu cần thiết cho hệ thống</a:t>
              </a:r>
            </a:p>
          </p:txBody>
        </p:sp>
        <p:sp>
          <p:nvSpPr>
            <p:cNvPr name="TextBox 9" id="9"/>
            <p:cNvSpPr txBox="true"/>
            <p:nvPr/>
          </p:nvSpPr>
          <p:spPr>
            <a:xfrm rot="0">
              <a:off x="0" y="3059641"/>
              <a:ext cx="13512134" cy="5220759"/>
            </a:xfrm>
            <a:prstGeom prst="rect">
              <a:avLst/>
            </a:prstGeom>
          </p:spPr>
          <p:txBody>
            <a:bodyPr anchor="t" rtlCol="false" tIns="0" lIns="0" bIns="0" rIns="0">
              <a:spAutoFit/>
            </a:bodyPr>
            <a:lstStyle/>
            <a:p>
              <a:pPr algn="l" marL="539748" indent="-269874" lvl="1">
                <a:lnSpc>
                  <a:spcPts val="3499"/>
                </a:lnSpc>
                <a:buFont typeface="Arial"/>
                <a:buChar char="•"/>
              </a:pPr>
              <a:r>
                <a:rPr lang="en-US" sz="2499" spc="-37">
                  <a:solidFill>
                    <a:srgbClr val="000000"/>
                  </a:solidFill>
                  <a:latin typeface="Helvetica World"/>
                  <a:ea typeface="Helvetica World"/>
                  <a:cs typeface="Helvetica World"/>
                  <a:sym typeface="Helvetica World"/>
                </a:rPr>
                <a:t>Điểm</a:t>
              </a:r>
              <a:r>
                <a:rPr lang="en-US" sz="2499" spc="-37">
                  <a:solidFill>
                    <a:srgbClr val="000000"/>
                  </a:solidFill>
                  <a:latin typeface="Helvetica World"/>
                  <a:ea typeface="Helvetica World"/>
                  <a:cs typeface="Helvetica World"/>
                  <a:sym typeface="Helvetica World"/>
                </a:rPr>
                <a:t> số và nhận xét của giáo viên</a:t>
              </a:r>
            </a:p>
            <a:p>
              <a:pPr algn="l" marL="539748" indent="-269874" lvl="1">
                <a:lnSpc>
                  <a:spcPts val="3499"/>
                </a:lnSpc>
                <a:buFont typeface="Arial"/>
                <a:buChar char="•"/>
              </a:pPr>
              <a:r>
                <a:rPr lang="en-US" sz="2499" spc="-37">
                  <a:solidFill>
                    <a:srgbClr val="000000"/>
                  </a:solidFill>
                  <a:latin typeface="Helvetica World"/>
                  <a:ea typeface="Helvetica World"/>
                  <a:cs typeface="Helvetica World"/>
                  <a:sym typeface="Helvetica World"/>
                </a:rPr>
                <a:t>Thông tin cá nhân (học sinh, phụ huynh, giáo viên)</a:t>
              </a:r>
            </a:p>
            <a:p>
              <a:pPr algn="l" marL="539748" indent="-269874" lvl="1">
                <a:lnSpc>
                  <a:spcPts val="3499"/>
                </a:lnSpc>
                <a:buFont typeface="Arial"/>
                <a:buChar char="•"/>
              </a:pPr>
              <a:r>
                <a:rPr lang="en-US" sz="2499" spc="-37">
                  <a:solidFill>
                    <a:srgbClr val="000000"/>
                  </a:solidFill>
                  <a:latin typeface="Helvetica World"/>
                  <a:ea typeface="Helvetica World"/>
                  <a:cs typeface="Helvetica World"/>
                  <a:sym typeface="Helvetica World"/>
                </a:rPr>
                <a:t>Thời khóa biểu</a:t>
              </a:r>
            </a:p>
            <a:p>
              <a:pPr algn="l" marL="539748" indent="-269874" lvl="1">
                <a:lnSpc>
                  <a:spcPts val="3499"/>
                </a:lnSpc>
                <a:buFont typeface="Arial"/>
                <a:buChar char="•"/>
              </a:pPr>
              <a:r>
                <a:rPr lang="en-US" sz="2499" spc="-37">
                  <a:solidFill>
                    <a:srgbClr val="000000"/>
                  </a:solidFill>
                  <a:latin typeface="Helvetica World"/>
                  <a:ea typeface="Helvetica World"/>
                  <a:cs typeface="Helvetica World"/>
                  <a:sym typeface="Helvetica World"/>
                </a:rPr>
                <a:t>Thông báo từ nhà trường / giáo viên</a:t>
              </a:r>
            </a:p>
            <a:p>
              <a:pPr algn="l" marL="539748" indent="-269874" lvl="1">
                <a:lnSpc>
                  <a:spcPts val="3499"/>
                </a:lnSpc>
                <a:buFont typeface="Arial"/>
                <a:buChar char="•"/>
              </a:pPr>
              <a:r>
                <a:rPr lang="en-US" sz="2499" spc="-37">
                  <a:solidFill>
                    <a:srgbClr val="000000"/>
                  </a:solidFill>
                  <a:latin typeface="Helvetica World"/>
                  <a:ea typeface="Helvetica World"/>
                  <a:cs typeface="Helvetica World"/>
                  <a:sym typeface="Helvetica World"/>
                </a:rPr>
                <a:t>Tin nhắn trao đổi phụ huynh – giáo viên</a:t>
              </a:r>
            </a:p>
            <a:p>
              <a:pPr algn="l" marL="539748" indent="-269874" lvl="1">
                <a:lnSpc>
                  <a:spcPts val="3499"/>
                </a:lnSpc>
                <a:buFont typeface="Arial"/>
                <a:buChar char="•"/>
              </a:pPr>
              <a:r>
                <a:rPr lang="en-US" sz="2499" spc="-37">
                  <a:solidFill>
                    <a:srgbClr val="000000"/>
                  </a:solidFill>
                  <a:latin typeface="Helvetica World"/>
                  <a:ea typeface="Helvetica World"/>
                  <a:cs typeface="Helvetica World"/>
                  <a:sym typeface="Helvetica World"/>
                </a:rPr>
                <a:t>Dữ liệu điểm danh</a:t>
              </a:r>
            </a:p>
            <a:p>
              <a:pPr algn="l" marL="539748" indent="-269874" lvl="1">
                <a:lnSpc>
                  <a:spcPts val="3499"/>
                </a:lnSpc>
                <a:buFont typeface="Arial"/>
                <a:buChar char="•"/>
              </a:pPr>
              <a:r>
                <a:rPr lang="en-US" sz="2499" spc="-37">
                  <a:solidFill>
                    <a:srgbClr val="000000"/>
                  </a:solidFill>
                  <a:latin typeface="Helvetica World"/>
                  <a:ea typeface="Helvetica World"/>
                  <a:cs typeface="Helvetica World"/>
                  <a:sym typeface="Helvetica World"/>
                </a:rPr>
                <a:t>Đơn xin nghỉ phép</a:t>
              </a:r>
            </a:p>
            <a:p>
              <a:pPr algn="l" marL="539748" indent="-269874" lvl="1">
                <a:lnSpc>
                  <a:spcPts val="3499"/>
                </a:lnSpc>
                <a:buFont typeface="Arial"/>
                <a:buChar char="•"/>
              </a:pPr>
              <a:r>
                <a:rPr lang="en-US" sz="2499" spc="-37">
                  <a:solidFill>
                    <a:srgbClr val="000000"/>
                  </a:solidFill>
                  <a:latin typeface="Helvetica World"/>
                  <a:ea typeface="Helvetica World"/>
                  <a:cs typeface="Helvetica World"/>
                  <a:sym typeface="Helvetica World"/>
                </a:rPr>
                <a:t>Thông tin vi phạm – kỷ luật</a:t>
              </a:r>
            </a:p>
            <a:p>
              <a:pPr algn="l" marL="0" indent="0" lvl="0">
                <a:lnSpc>
                  <a:spcPts val="3499"/>
                </a:lnSpc>
              </a:pPr>
            </a:p>
          </p:txBody>
        </p:sp>
      </p:grpSp>
      <p:sp>
        <p:nvSpPr>
          <p:cNvPr name="Freeform 10" id="10"/>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9ADAFF"/>
        </a:solidFill>
      </p:bgPr>
    </p:bg>
    <p:spTree>
      <p:nvGrpSpPr>
        <p:cNvPr id="1" name=""/>
        <p:cNvGrpSpPr/>
        <p:nvPr/>
      </p:nvGrpSpPr>
      <p:grpSpPr>
        <a:xfrm>
          <a:off x="0" y="0"/>
          <a:ext cx="0" cy="0"/>
          <a:chOff x="0" y="0"/>
          <a:chExt cx="0" cy="0"/>
        </a:xfrm>
      </p:grpSpPr>
      <p:sp>
        <p:nvSpPr>
          <p:cNvPr name="TextBox 2" id="2"/>
          <p:cNvSpPr txBox="true"/>
          <p:nvPr/>
        </p:nvSpPr>
        <p:spPr>
          <a:xfrm rot="0">
            <a:off x="17259300" y="9201150"/>
            <a:ext cx="152400" cy="209550"/>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Helvetica World"/>
                <a:ea typeface="Helvetica World"/>
                <a:cs typeface="Helvetica World"/>
                <a:sym typeface="Helvetica World"/>
              </a:rPr>
              <a:t>9</a:t>
            </a:r>
          </a:p>
        </p:txBody>
      </p:sp>
      <p:grpSp>
        <p:nvGrpSpPr>
          <p:cNvPr name="Group 3" id="3"/>
          <p:cNvGrpSpPr/>
          <p:nvPr/>
        </p:nvGrpSpPr>
        <p:grpSpPr>
          <a:xfrm rot="0">
            <a:off x="446088" y="666750"/>
            <a:ext cx="16954500" cy="8953500"/>
            <a:chOff x="0" y="0"/>
            <a:chExt cx="4465383" cy="2358123"/>
          </a:xfrm>
        </p:grpSpPr>
        <p:sp>
          <p:nvSpPr>
            <p:cNvPr name="Freeform 4" id="4"/>
            <p:cNvSpPr/>
            <p:nvPr/>
          </p:nvSpPr>
          <p:spPr>
            <a:xfrm flipH="false" flipV="false" rot="0">
              <a:off x="0" y="0"/>
              <a:ext cx="4465383" cy="2358124"/>
            </a:xfrm>
            <a:custGeom>
              <a:avLst/>
              <a:gdLst/>
              <a:ahLst/>
              <a:cxnLst/>
              <a:rect r="r" b="b" t="t" l="l"/>
              <a:pathLst>
                <a:path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FFFFFF"/>
            </a:solidFill>
            <a:ln cap="rnd">
              <a:noFill/>
              <a:prstDash val="solid"/>
              <a:round/>
            </a:ln>
          </p:spPr>
        </p:sp>
        <p:sp>
          <p:nvSpPr>
            <p:cNvPr name="TextBox 5" id="5"/>
            <p:cNvSpPr txBox="true"/>
            <p:nvPr/>
          </p:nvSpPr>
          <p:spPr>
            <a:xfrm>
              <a:off x="0" y="-57150"/>
              <a:ext cx="4465383" cy="2415273"/>
            </a:xfrm>
            <a:prstGeom prst="rect">
              <a:avLst/>
            </a:prstGeom>
          </p:spPr>
          <p:txBody>
            <a:bodyPr anchor="ctr" rtlCol="false" tIns="50800" lIns="50800" bIns="50800" rIns="50800"/>
            <a:lstStyle/>
            <a:p>
              <a:pPr algn="ctr" marL="0" indent="0" lvl="0">
                <a:lnSpc>
                  <a:spcPts val="3359"/>
                </a:lnSpc>
                <a:spcBef>
                  <a:spcPct val="0"/>
                </a:spcBef>
              </a:pPr>
            </a:p>
          </p:txBody>
        </p:sp>
      </p:grpSp>
      <p:grpSp>
        <p:nvGrpSpPr>
          <p:cNvPr name="Group 6" id="6"/>
          <p:cNvGrpSpPr/>
          <p:nvPr/>
        </p:nvGrpSpPr>
        <p:grpSpPr>
          <a:xfrm rot="0">
            <a:off x="2157000" y="1028700"/>
            <a:ext cx="13249275" cy="2067009"/>
            <a:chOff x="0" y="0"/>
            <a:chExt cx="17665700" cy="2756012"/>
          </a:xfrm>
        </p:grpSpPr>
        <p:sp>
          <p:nvSpPr>
            <p:cNvPr name="TextBox 7" id="7"/>
            <p:cNvSpPr txBox="true"/>
            <p:nvPr/>
          </p:nvSpPr>
          <p:spPr>
            <a:xfrm rot="0">
              <a:off x="0" y="-85725"/>
              <a:ext cx="17665700" cy="1702858"/>
            </a:xfrm>
            <a:prstGeom prst="rect">
              <a:avLst/>
            </a:prstGeom>
          </p:spPr>
          <p:txBody>
            <a:bodyPr anchor="t" rtlCol="false" tIns="0" lIns="0" bIns="0" rIns="0">
              <a:spAutoFit/>
            </a:bodyPr>
            <a:lstStyle/>
            <a:p>
              <a:pPr algn="l" marL="0" indent="0" lvl="0">
                <a:lnSpc>
                  <a:spcPts val="10400"/>
                </a:lnSpc>
              </a:pPr>
              <a:r>
                <a:rPr lang="en-US" sz="8000" spc="-240">
                  <a:solidFill>
                    <a:srgbClr val="000000"/>
                  </a:solidFill>
                  <a:latin typeface="Georgia Pro Condensed"/>
                  <a:ea typeface="Georgia Pro Condensed"/>
                  <a:cs typeface="Georgia Pro Condensed"/>
                  <a:sym typeface="Georgia Pro Condensed"/>
                </a:rPr>
                <a:t>Thông tin đầu ra</a:t>
              </a:r>
            </a:p>
          </p:txBody>
        </p:sp>
        <p:sp>
          <p:nvSpPr>
            <p:cNvPr name="TextBox 8" id="8"/>
            <p:cNvSpPr txBox="true"/>
            <p:nvPr/>
          </p:nvSpPr>
          <p:spPr>
            <a:xfrm rot="0">
              <a:off x="0" y="2187687"/>
              <a:ext cx="17665700" cy="568325"/>
            </a:xfrm>
            <a:prstGeom prst="rect">
              <a:avLst/>
            </a:prstGeom>
          </p:spPr>
          <p:txBody>
            <a:bodyPr anchor="t" rtlCol="false" tIns="0" lIns="0" bIns="0" rIns="0">
              <a:spAutoFit/>
            </a:bodyPr>
            <a:lstStyle/>
            <a:p>
              <a:pPr algn="l" marL="0" indent="0" lvl="0">
                <a:lnSpc>
                  <a:spcPts val="3000"/>
                </a:lnSpc>
                <a:spcBef>
                  <a:spcPct val="0"/>
                </a:spcBef>
              </a:pPr>
              <a:r>
                <a:rPr lang="en-US" b="true" sz="2500" spc="-37">
                  <a:solidFill>
                    <a:srgbClr val="000000"/>
                  </a:solidFill>
                  <a:latin typeface="Helvetica World Bold"/>
                  <a:ea typeface="Helvetica World Bold"/>
                  <a:cs typeface="Helvetica World Bold"/>
                  <a:sym typeface="Helvetica World Bold"/>
                </a:rPr>
                <a:t>Các kết quả chính từ hệ thống</a:t>
              </a:r>
            </a:p>
          </p:txBody>
        </p:sp>
      </p:grpSp>
      <p:sp>
        <p:nvSpPr>
          <p:cNvPr name="Freeform 9" id="9"/>
          <p:cNvSpPr/>
          <p:nvPr/>
        </p:nvSpPr>
        <p:spPr>
          <a:xfrm flipH="false" flipV="false" rot="-3117037">
            <a:off x="16099474" y="7952721"/>
            <a:ext cx="2112604" cy="1859092"/>
          </a:xfrm>
          <a:custGeom>
            <a:avLst/>
            <a:gdLst/>
            <a:ahLst/>
            <a:cxnLst/>
            <a:rect r="r" b="b" t="t" l="l"/>
            <a:pathLst>
              <a:path h="1859092" w="2112604">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0" id="10"/>
          <p:cNvSpPr txBox="true"/>
          <p:nvPr/>
        </p:nvSpPr>
        <p:spPr>
          <a:xfrm rot="0">
            <a:off x="2157000" y="3230880"/>
            <a:ext cx="12727898" cy="3768090"/>
          </a:xfrm>
          <a:prstGeom prst="rect">
            <a:avLst/>
          </a:prstGeom>
        </p:spPr>
        <p:txBody>
          <a:bodyPr anchor="t" rtlCol="false" tIns="0" lIns="0" bIns="0" rIns="0">
            <a:spAutoFit/>
          </a:bodyPr>
          <a:lstStyle/>
          <a:p>
            <a:pPr algn="just">
              <a:lnSpc>
                <a:spcPts val="3359"/>
              </a:lnSpc>
              <a:spcBef>
                <a:spcPct val="0"/>
              </a:spcBef>
            </a:pPr>
            <a:r>
              <a:rPr lang="en-US" sz="2400">
                <a:solidFill>
                  <a:srgbClr val="000000"/>
                </a:solidFill>
                <a:latin typeface="Helvetica World"/>
                <a:ea typeface="Helvetica World"/>
                <a:cs typeface="Helvetica World"/>
                <a:sym typeface="Helvetica World"/>
              </a:rPr>
              <a:t>1,</a:t>
            </a:r>
            <a:r>
              <a:rPr lang="en-US" sz="2400">
                <a:solidFill>
                  <a:srgbClr val="000000"/>
                </a:solidFill>
                <a:latin typeface="Helvetica World"/>
                <a:ea typeface="Helvetica World"/>
                <a:cs typeface="Helvetica World"/>
                <a:sym typeface="Helvetica World"/>
              </a:rPr>
              <a:t>Kết quả học tập</a:t>
            </a:r>
          </a:p>
          <a:p>
            <a:pPr algn="just">
              <a:lnSpc>
                <a:spcPts val="3359"/>
              </a:lnSpc>
              <a:spcBef>
                <a:spcPct val="0"/>
              </a:spcBef>
            </a:pPr>
            <a:r>
              <a:rPr lang="en-US" sz="2400">
                <a:solidFill>
                  <a:srgbClr val="000000"/>
                </a:solidFill>
                <a:latin typeface="Helvetica World"/>
                <a:ea typeface="Helvetica World"/>
                <a:cs typeface="Helvetica World"/>
                <a:sym typeface="Helvetica World"/>
              </a:rPr>
              <a:t>Bảng điểm, điểm trung bình, nhận xét của giáo viên.</a:t>
            </a:r>
          </a:p>
          <a:p>
            <a:pPr algn="just">
              <a:lnSpc>
                <a:spcPts val="3359"/>
              </a:lnSpc>
              <a:spcBef>
                <a:spcPct val="0"/>
              </a:spcBef>
            </a:pPr>
            <a:r>
              <a:rPr lang="en-US" sz="2400">
                <a:solidFill>
                  <a:srgbClr val="000000"/>
                </a:solidFill>
                <a:latin typeface="Helvetica World"/>
                <a:ea typeface="Helvetica World"/>
                <a:cs typeface="Helvetica World"/>
                <a:sym typeface="Helvetica World"/>
              </a:rPr>
              <a:t>2,Thời khóa biểu</a:t>
            </a:r>
          </a:p>
          <a:p>
            <a:pPr algn="just">
              <a:lnSpc>
                <a:spcPts val="3359"/>
              </a:lnSpc>
              <a:spcBef>
                <a:spcPct val="0"/>
              </a:spcBef>
            </a:pPr>
            <a:r>
              <a:rPr lang="en-US" sz="2400">
                <a:solidFill>
                  <a:srgbClr val="000000"/>
                </a:solidFill>
                <a:latin typeface="Helvetica World"/>
                <a:ea typeface="Helvetica World"/>
                <a:cs typeface="Helvetica World"/>
                <a:sym typeface="Helvetica World"/>
              </a:rPr>
              <a:t>Lịch học cập nhật theo lớp và thời gian.</a:t>
            </a:r>
          </a:p>
          <a:p>
            <a:pPr algn="just">
              <a:lnSpc>
                <a:spcPts val="3359"/>
              </a:lnSpc>
              <a:spcBef>
                <a:spcPct val="0"/>
              </a:spcBef>
            </a:pPr>
            <a:r>
              <a:rPr lang="en-US" sz="2400">
                <a:solidFill>
                  <a:srgbClr val="000000"/>
                </a:solidFill>
                <a:latin typeface="Helvetica World"/>
                <a:ea typeface="Helvetica World"/>
                <a:cs typeface="Helvetica World"/>
                <a:sym typeface="Helvetica World"/>
              </a:rPr>
              <a:t>3,Thông báo</a:t>
            </a:r>
          </a:p>
          <a:p>
            <a:pPr algn="just">
              <a:lnSpc>
                <a:spcPts val="3359"/>
              </a:lnSpc>
              <a:spcBef>
                <a:spcPct val="0"/>
              </a:spcBef>
            </a:pPr>
            <a:r>
              <a:rPr lang="en-US" sz="2400">
                <a:solidFill>
                  <a:srgbClr val="000000"/>
                </a:solidFill>
                <a:latin typeface="Helvetica World"/>
                <a:ea typeface="Helvetica World"/>
                <a:cs typeface="Helvetica World"/>
                <a:sym typeface="Helvetica World"/>
              </a:rPr>
              <a:t>Thông báo từ giáo viên và nhà trường gửi đến phụ huynh.</a:t>
            </a:r>
          </a:p>
          <a:p>
            <a:pPr algn="just">
              <a:lnSpc>
                <a:spcPts val="3359"/>
              </a:lnSpc>
              <a:spcBef>
                <a:spcPct val="0"/>
              </a:spcBef>
            </a:pPr>
            <a:r>
              <a:rPr lang="en-US" sz="2400">
                <a:solidFill>
                  <a:srgbClr val="000000"/>
                </a:solidFill>
                <a:latin typeface="Helvetica World"/>
                <a:ea typeface="Helvetica World"/>
                <a:cs typeface="Helvetica World"/>
                <a:sym typeface="Helvetica World"/>
              </a:rPr>
              <a:t>4,Hồ sơ người dùng</a:t>
            </a:r>
          </a:p>
          <a:p>
            <a:pPr algn="just">
              <a:lnSpc>
                <a:spcPts val="3359"/>
              </a:lnSpc>
              <a:spcBef>
                <a:spcPct val="0"/>
              </a:spcBef>
            </a:pPr>
            <a:r>
              <a:rPr lang="en-US" sz="2400">
                <a:solidFill>
                  <a:srgbClr val="000000"/>
                </a:solidFill>
                <a:latin typeface="Helvetica World"/>
                <a:ea typeface="Helvetica World"/>
                <a:cs typeface="Helvetica World"/>
                <a:sym typeface="Helvetica World"/>
              </a:rPr>
              <a:t>Thông tin tài khoản và thông tin học sinh.</a:t>
            </a:r>
          </a:p>
          <a:p>
            <a:pPr algn="just">
              <a:lnSpc>
                <a:spcPts val="3359"/>
              </a:lnSpc>
              <a:spcBef>
                <a:spcPct val="0"/>
              </a:spcBef>
            </a:pPr>
          </a:p>
        </p:txBody>
      </p:sp>
      <p:sp>
        <p:nvSpPr>
          <p:cNvPr name="TextBox 11" id="11"/>
          <p:cNvSpPr txBox="true"/>
          <p:nvPr/>
        </p:nvSpPr>
        <p:spPr>
          <a:xfrm rot="0">
            <a:off x="2157000" y="6630035"/>
            <a:ext cx="7044096" cy="2929890"/>
          </a:xfrm>
          <a:prstGeom prst="rect">
            <a:avLst/>
          </a:prstGeom>
        </p:spPr>
        <p:txBody>
          <a:bodyPr anchor="t" rtlCol="false" tIns="0" lIns="0" bIns="0" rIns="0">
            <a:spAutoFit/>
          </a:bodyPr>
          <a:lstStyle/>
          <a:p>
            <a:pPr algn="l">
              <a:lnSpc>
                <a:spcPts val="3359"/>
              </a:lnSpc>
              <a:spcBef>
                <a:spcPct val="0"/>
              </a:spcBef>
            </a:pPr>
            <a:r>
              <a:rPr lang="en-US" sz="2400">
                <a:solidFill>
                  <a:srgbClr val="000000"/>
                </a:solidFill>
                <a:latin typeface="Helvetica World"/>
                <a:ea typeface="Helvetica World"/>
                <a:cs typeface="Helvetica World"/>
                <a:sym typeface="Helvetica World"/>
              </a:rPr>
              <a:t>5,V</a:t>
            </a:r>
            <a:r>
              <a:rPr lang="en-US" sz="2400">
                <a:solidFill>
                  <a:srgbClr val="000000"/>
                </a:solidFill>
                <a:latin typeface="Helvetica World"/>
                <a:ea typeface="Helvetica World"/>
                <a:cs typeface="Helvetica World"/>
                <a:sym typeface="Helvetica World"/>
              </a:rPr>
              <a:t>i phạm – kỷ luật</a:t>
            </a:r>
          </a:p>
          <a:p>
            <a:pPr algn="l">
              <a:lnSpc>
                <a:spcPts val="3359"/>
              </a:lnSpc>
              <a:spcBef>
                <a:spcPct val="0"/>
              </a:spcBef>
            </a:pPr>
            <a:r>
              <a:rPr lang="en-US" sz="2400">
                <a:solidFill>
                  <a:srgbClr val="000000"/>
                </a:solidFill>
                <a:latin typeface="Helvetica World"/>
                <a:ea typeface="Helvetica World"/>
                <a:cs typeface="Helvetica World"/>
                <a:sym typeface="Helvetica World"/>
              </a:rPr>
              <a:t>Danh sách lỗi và hình thức xử lý.</a:t>
            </a:r>
          </a:p>
          <a:p>
            <a:pPr algn="l">
              <a:lnSpc>
                <a:spcPts val="3359"/>
              </a:lnSpc>
              <a:spcBef>
                <a:spcPct val="0"/>
              </a:spcBef>
            </a:pPr>
            <a:r>
              <a:rPr lang="en-US" sz="2400">
                <a:solidFill>
                  <a:srgbClr val="000000"/>
                </a:solidFill>
                <a:latin typeface="Helvetica World"/>
                <a:ea typeface="Helvetica World"/>
                <a:cs typeface="Helvetica World"/>
                <a:sym typeface="Helvetica World"/>
              </a:rPr>
              <a:t>6,Đơn xin nghỉ phép</a:t>
            </a:r>
          </a:p>
          <a:p>
            <a:pPr algn="l">
              <a:lnSpc>
                <a:spcPts val="3359"/>
              </a:lnSpc>
              <a:spcBef>
                <a:spcPct val="0"/>
              </a:spcBef>
            </a:pPr>
            <a:r>
              <a:rPr lang="en-US" sz="2400">
                <a:solidFill>
                  <a:srgbClr val="000000"/>
                </a:solidFill>
                <a:latin typeface="Helvetica World"/>
                <a:ea typeface="Helvetica World"/>
                <a:cs typeface="Helvetica World"/>
                <a:sym typeface="Helvetica World"/>
              </a:rPr>
              <a:t>Trạng thái xử lý: đã duyệt / từ chối / chờ duyệt.</a:t>
            </a:r>
          </a:p>
          <a:p>
            <a:pPr algn="l">
              <a:lnSpc>
                <a:spcPts val="3359"/>
              </a:lnSpc>
              <a:spcBef>
                <a:spcPct val="0"/>
              </a:spcBef>
            </a:pPr>
            <a:r>
              <a:rPr lang="en-US" sz="2400">
                <a:solidFill>
                  <a:srgbClr val="000000"/>
                </a:solidFill>
                <a:latin typeface="Helvetica World"/>
                <a:ea typeface="Helvetica World"/>
                <a:cs typeface="Helvetica World"/>
                <a:sym typeface="Helvetica World"/>
              </a:rPr>
              <a:t>7,Điểm danh</a:t>
            </a:r>
          </a:p>
          <a:p>
            <a:pPr algn="l">
              <a:lnSpc>
                <a:spcPts val="3359"/>
              </a:lnSpc>
              <a:spcBef>
                <a:spcPct val="0"/>
              </a:spcBef>
            </a:pPr>
            <a:r>
              <a:rPr lang="en-US" sz="2400">
                <a:solidFill>
                  <a:srgbClr val="000000"/>
                </a:solidFill>
                <a:latin typeface="Helvetica World"/>
                <a:ea typeface="Helvetica World"/>
                <a:cs typeface="Helvetica World"/>
                <a:sym typeface="Helvetica World"/>
              </a:rPr>
              <a:t>Tổng hợp có mặt, vắng, đi muộn</a:t>
            </a:r>
          </a:p>
          <a:p>
            <a:pPr algn="l">
              <a:lnSpc>
                <a:spcPts val="3359"/>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description>Bài thuyết trình - Phần mềm sổ liên lạc điện tử</dc:description>
  <dc:identifier>DAG52-PQreU</dc:identifier>
  <dcterms:modified xsi:type="dcterms:W3CDTF">2011-08-01T06:04:30Z</dcterms:modified>
  <cp:revision>1</cp:revision>
  <dc:title>Bài thuyết trình - Phần mềm sổ liên lạc điện tử</dc:title>
</cp:coreProperties>
</file>